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4"/>
  </p:notesMasterIdLst>
  <p:sldIdLst>
    <p:sldId id="257" r:id="rId2"/>
    <p:sldId id="277" r:id="rId3"/>
    <p:sldId id="474" r:id="rId4"/>
    <p:sldId id="278" r:id="rId5"/>
    <p:sldId id="309" r:id="rId6"/>
    <p:sldId id="298" r:id="rId7"/>
    <p:sldId id="282" r:id="rId8"/>
    <p:sldId id="297" r:id="rId9"/>
    <p:sldId id="296" r:id="rId10"/>
    <p:sldId id="279" r:id="rId11"/>
    <p:sldId id="312" r:id="rId12"/>
    <p:sldId id="311" r:id="rId13"/>
    <p:sldId id="299" r:id="rId14"/>
    <p:sldId id="300" r:id="rId15"/>
    <p:sldId id="301" r:id="rId16"/>
    <p:sldId id="470" r:id="rId17"/>
    <p:sldId id="302" r:id="rId18"/>
    <p:sldId id="305" r:id="rId19"/>
    <p:sldId id="310" r:id="rId20"/>
    <p:sldId id="303" r:id="rId21"/>
    <p:sldId id="304" r:id="rId22"/>
    <p:sldId id="307"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7" r:id="rId36"/>
    <p:sldId id="328" r:id="rId37"/>
    <p:sldId id="329" r:id="rId38"/>
    <p:sldId id="330" r:id="rId39"/>
    <p:sldId id="332" r:id="rId40"/>
    <p:sldId id="333" r:id="rId41"/>
    <p:sldId id="334" r:id="rId42"/>
    <p:sldId id="335" r:id="rId43"/>
    <p:sldId id="336" r:id="rId44"/>
    <p:sldId id="337" r:id="rId45"/>
    <p:sldId id="338" r:id="rId46"/>
    <p:sldId id="340" r:id="rId47"/>
    <p:sldId id="341" r:id="rId48"/>
    <p:sldId id="342" r:id="rId49"/>
    <p:sldId id="343" r:id="rId50"/>
    <p:sldId id="344" r:id="rId51"/>
    <p:sldId id="471" r:id="rId52"/>
    <p:sldId id="345" r:id="rId53"/>
    <p:sldId id="348" r:id="rId54"/>
    <p:sldId id="349" r:id="rId55"/>
    <p:sldId id="358" r:id="rId56"/>
    <p:sldId id="357" r:id="rId57"/>
    <p:sldId id="356" r:id="rId58"/>
    <p:sldId id="355" r:id="rId59"/>
    <p:sldId id="354" r:id="rId60"/>
    <p:sldId id="353" r:id="rId61"/>
    <p:sldId id="350" r:id="rId62"/>
    <p:sldId id="352" r:id="rId63"/>
    <p:sldId id="351" r:id="rId64"/>
    <p:sldId id="347" r:id="rId65"/>
    <p:sldId id="359" r:id="rId66"/>
    <p:sldId id="374" r:id="rId67"/>
    <p:sldId id="373" r:id="rId68"/>
    <p:sldId id="372" r:id="rId69"/>
    <p:sldId id="371" r:id="rId70"/>
    <p:sldId id="370" r:id="rId71"/>
    <p:sldId id="369" r:id="rId72"/>
    <p:sldId id="368" r:id="rId73"/>
    <p:sldId id="367" r:id="rId74"/>
    <p:sldId id="366" r:id="rId75"/>
    <p:sldId id="365" r:id="rId76"/>
    <p:sldId id="364" r:id="rId77"/>
    <p:sldId id="363" r:id="rId78"/>
    <p:sldId id="362" r:id="rId79"/>
    <p:sldId id="361" r:id="rId80"/>
    <p:sldId id="360" r:id="rId81"/>
    <p:sldId id="375" r:id="rId82"/>
    <p:sldId id="376" r:id="rId83"/>
    <p:sldId id="377" r:id="rId84"/>
    <p:sldId id="378" r:id="rId85"/>
    <p:sldId id="379" r:id="rId86"/>
    <p:sldId id="380" r:id="rId87"/>
    <p:sldId id="381" r:id="rId88"/>
    <p:sldId id="382" r:id="rId89"/>
    <p:sldId id="383" r:id="rId90"/>
    <p:sldId id="384" r:id="rId91"/>
    <p:sldId id="385" r:id="rId92"/>
    <p:sldId id="386" r:id="rId93"/>
    <p:sldId id="387" r:id="rId94"/>
    <p:sldId id="388" r:id="rId95"/>
    <p:sldId id="389" r:id="rId96"/>
    <p:sldId id="390" r:id="rId97"/>
    <p:sldId id="391" r:id="rId98"/>
    <p:sldId id="392" r:id="rId99"/>
    <p:sldId id="393" r:id="rId100"/>
    <p:sldId id="394" r:id="rId101"/>
    <p:sldId id="395" r:id="rId102"/>
    <p:sldId id="396" r:id="rId103"/>
    <p:sldId id="397" r:id="rId104"/>
    <p:sldId id="398" r:id="rId105"/>
    <p:sldId id="399" r:id="rId106"/>
    <p:sldId id="400" r:id="rId107"/>
    <p:sldId id="401" r:id="rId108"/>
    <p:sldId id="405" r:id="rId109"/>
    <p:sldId id="406" r:id="rId110"/>
    <p:sldId id="407" r:id="rId111"/>
    <p:sldId id="425" r:id="rId112"/>
    <p:sldId id="427" r:id="rId113"/>
    <p:sldId id="426" r:id="rId114"/>
    <p:sldId id="429" r:id="rId115"/>
    <p:sldId id="431" r:id="rId116"/>
    <p:sldId id="402" r:id="rId117"/>
    <p:sldId id="472" r:id="rId118"/>
    <p:sldId id="473" r:id="rId119"/>
    <p:sldId id="408" r:id="rId120"/>
    <p:sldId id="409" r:id="rId121"/>
    <p:sldId id="410" r:id="rId122"/>
    <p:sldId id="411" r:id="rId123"/>
    <p:sldId id="412" r:id="rId124"/>
    <p:sldId id="413" r:id="rId125"/>
    <p:sldId id="414" r:id="rId126"/>
    <p:sldId id="415" r:id="rId127"/>
    <p:sldId id="416" r:id="rId128"/>
    <p:sldId id="417" r:id="rId129"/>
    <p:sldId id="418" r:id="rId130"/>
    <p:sldId id="445" r:id="rId131"/>
    <p:sldId id="446" r:id="rId132"/>
    <p:sldId id="447" r:id="rId133"/>
    <p:sldId id="448" r:id="rId134"/>
    <p:sldId id="465" r:id="rId135"/>
    <p:sldId id="464" r:id="rId136"/>
    <p:sldId id="463" r:id="rId137"/>
    <p:sldId id="462" r:id="rId138"/>
    <p:sldId id="461" r:id="rId139"/>
    <p:sldId id="460" r:id="rId140"/>
    <p:sldId id="459" r:id="rId141"/>
    <p:sldId id="458" r:id="rId142"/>
    <p:sldId id="457" r:id="rId143"/>
    <p:sldId id="456" r:id="rId144"/>
    <p:sldId id="455" r:id="rId145"/>
    <p:sldId id="454" r:id="rId146"/>
    <p:sldId id="453" r:id="rId147"/>
    <p:sldId id="452" r:id="rId148"/>
    <p:sldId id="451" r:id="rId149"/>
    <p:sldId id="450" r:id="rId150"/>
    <p:sldId id="449" r:id="rId151"/>
    <p:sldId id="466" r:id="rId152"/>
    <p:sldId id="444" r:id="rId153"/>
    <p:sldId id="419" r:id="rId154"/>
    <p:sldId id="420" r:id="rId155"/>
    <p:sldId id="421" r:id="rId156"/>
    <p:sldId id="422" r:id="rId157"/>
    <p:sldId id="423" r:id="rId158"/>
    <p:sldId id="467" r:id="rId159"/>
    <p:sldId id="468" r:id="rId160"/>
    <p:sldId id="436" r:id="rId161"/>
    <p:sldId id="438" r:id="rId162"/>
    <p:sldId id="439" r:id="rId163"/>
    <p:sldId id="440" r:id="rId164"/>
    <p:sldId id="441" r:id="rId165"/>
    <p:sldId id="442" r:id="rId166"/>
    <p:sldId id="437" r:id="rId167"/>
    <p:sldId id="443" r:id="rId168"/>
    <p:sldId id="435" r:id="rId169"/>
    <p:sldId id="469" r:id="rId170"/>
    <p:sldId id="432" r:id="rId171"/>
    <p:sldId id="433" r:id="rId172"/>
    <p:sldId id="434" r:id="rId17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62" autoAdjust="0"/>
    <p:restoredTop sz="94660"/>
  </p:normalViewPr>
  <p:slideViewPr>
    <p:cSldViewPr>
      <p:cViewPr varScale="1">
        <p:scale>
          <a:sx n="68" d="100"/>
          <a:sy n="68" d="100"/>
        </p:scale>
        <p:origin x="1800"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D80EB5-BA0E-449C-B887-916C5B98AEF9}" type="datetimeFigureOut">
              <a:rPr lang="fr-FR" smtClean="0"/>
              <a:t>11/01/2021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3664C0-34E7-4FDB-A78E-69E1BB6E32E8}" type="slidenum">
              <a:rPr lang="fr-FR" smtClean="0"/>
              <a:t>‹N°›</a:t>
            </a:fld>
            <a:endParaRPr lang="fr-FR"/>
          </a:p>
        </p:txBody>
      </p:sp>
    </p:spTree>
    <p:extLst>
      <p:ext uri="{BB962C8B-B14F-4D97-AF65-F5344CB8AC3E}">
        <p14:creationId xmlns:p14="http://schemas.microsoft.com/office/powerpoint/2010/main" val="1896330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B3664C0-34E7-4FDB-A78E-69E1BB6E32E8}" type="slidenum">
              <a:rPr lang="fr-FR" smtClean="0"/>
              <a:t>23</a:t>
            </a:fld>
            <a:endParaRPr lang="fr-FR"/>
          </a:p>
        </p:txBody>
      </p:sp>
    </p:spTree>
    <p:extLst>
      <p:ext uri="{BB962C8B-B14F-4D97-AF65-F5344CB8AC3E}">
        <p14:creationId xmlns:p14="http://schemas.microsoft.com/office/powerpoint/2010/main" val="2111952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Rectangle 8"/>
          <p:cNvSpPr>
            <a:spLocks noGrp="1" noChangeArrowheads="1"/>
          </p:cNvSpPr>
          <p:nvPr>
            <p:ph type="dt" idx="10"/>
          </p:nvPr>
        </p:nvSpPr>
        <p:spPr>
          <a:ln/>
        </p:spPr>
        <p:txBody>
          <a:bodyPr/>
          <a:lstStyle>
            <a:lvl1pPr>
              <a:defRPr/>
            </a:lvl1pPr>
          </a:lstStyle>
          <a:p>
            <a:pPr>
              <a:defRPr/>
            </a:pPr>
            <a:endParaRPr lang="fr-FR" altLang="fr-FR"/>
          </a:p>
        </p:txBody>
      </p:sp>
      <p:sp>
        <p:nvSpPr>
          <p:cNvPr id="5" name="Rectangle 10"/>
          <p:cNvSpPr>
            <a:spLocks noGrp="1" noChangeArrowheads="1"/>
          </p:cNvSpPr>
          <p:nvPr>
            <p:ph type="sldNum" idx="11"/>
          </p:nvPr>
        </p:nvSpPr>
        <p:spPr>
          <a:ln/>
        </p:spPr>
        <p:txBody>
          <a:bodyPr/>
          <a:lstStyle>
            <a:lvl1pPr>
              <a:defRPr/>
            </a:lvl1pPr>
          </a:lstStyle>
          <a:p>
            <a:pPr>
              <a:defRPr/>
            </a:pPr>
            <a:fld id="{C963CFEA-27C7-42A8-A514-7779551E3414}" type="slidenum">
              <a:rPr lang="fr-FR" altLang="fr-FR"/>
              <a:pPr>
                <a:defRPr/>
              </a:pPr>
              <a:t>‹N°›</a:t>
            </a:fld>
            <a:endParaRPr lang="fr-FR" altLang="fr-FR"/>
          </a:p>
        </p:txBody>
      </p:sp>
    </p:spTree>
    <p:extLst>
      <p:ext uri="{BB962C8B-B14F-4D97-AF65-F5344CB8AC3E}">
        <p14:creationId xmlns:p14="http://schemas.microsoft.com/office/powerpoint/2010/main" val="4272028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8"/>
          <p:cNvSpPr>
            <a:spLocks noGrp="1" noChangeArrowheads="1"/>
          </p:cNvSpPr>
          <p:nvPr>
            <p:ph type="dt" idx="10"/>
          </p:nvPr>
        </p:nvSpPr>
        <p:spPr>
          <a:ln/>
        </p:spPr>
        <p:txBody>
          <a:bodyPr/>
          <a:lstStyle>
            <a:lvl1pPr>
              <a:defRPr/>
            </a:lvl1pPr>
          </a:lstStyle>
          <a:p>
            <a:pPr>
              <a:defRPr/>
            </a:pPr>
            <a:endParaRPr lang="fr-FR" altLang="fr-FR"/>
          </a:p>
        </p:txBody>
      </p:sp>
      <p:sp>
        <p:nvSpPr>
          <p:cNvPr id="5" name="Rectangle 10"/>
          <p:cNvSpPr>
            <a:spLocks noGrp="1" noChangeArrowheads="1"/>
          </p:cNvSpPr>
          <p:nvPr>
            <p:ph type="sldNum" idx="11"/>
          </p:nvPr>
        </p:nvSpPr>
        <p:spPr>
          <a:ln/>
        </p:spPr>
        <p:txBody>
          <a:bodyPr/>
          <a:lstStyle>
            <a:lvl1pPr>
              <a:defRPr/>
            </a:lvl1pPr>
          </a:lstStyle>
          <a:p>
            <a:pPr>
              <a:defRPr/>
            </a:pPr>
            <a:fld id="{E8DF120C-7E7F-4299-A461-B789099244F6}" type="slidenum">
              <a:rPr lang="fr-FR" altLang="fr-FR"/>
              <a:pPr>
                <a:defRPr/>
              </a:pPr>
              <a:t>‹N°›</a:t>
            </a:fld>
            <a:endParaRPr lang="fr-FR" altLang="fr-FR"/>
          </a:p>
        </p:txBody>
      </p:sp>
    </p:spTree>
    <p:extLst>
      <p:ext uri="{BB962C8B-B14F-4D97-AF65-F5344CB8AC3E}">
        <p14:creationId xmlns:p14="http://schemas.microsoft.com/office/powerpoint/2010/main" val="1333405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42113" y="188913"/>
            <a:ext cx="2170112" cy="593407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228600" y="188913"/>
            <a:ext cx="6361113" cy="593407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8"/>
          <p:cNvSpPr>
            <a:spLocks noGrp="1" noChangeArrowheads="1"/>
          </p:cNvSpPr>
          <p:nvPr>
            <p:ph type="dt" idx="10"/>
          </p:nvPr>
        </p:nvSpPr>
        <p:spPr>
          <a:ln/>
        </p:spPr>
        <p:txBody>
          <a:bodyPr/>
          <a:lstStyle>
            <a:lvl1pPr>
              <a:defRPr/>
            </a:lvl1pPr>
          </a:lstStyle>
          <a:p>
            <a:pPr>
              <a:defRPr/>
            </a:pPr>
            <a:endParaRPr lang="fr-FR" altLang="fr-FR"/>
          </a:p>
        </p:txBody>
      </p:sp>
      <p:sp>
        <p:nvSpPr>
          <p:cNvPr id="5" name="Rectangle 10"/>
          <p:cNvSpPr>
            <a:spLocks noGrp="1" noChangeArrowheads="1"/>
          </p:cNvSpPr>
          <p:nvPr>
            <p:ph type="sldNum" idx="11"/>
          </p:nvPr>
        </p:nvSpPr>
        <p:spPr>
          <a:ln/>
        </p:spPr>
        <p:txBody>
          <a:bodyPr/>
          <a:lstStyle>
            <a:lvl1pPr>
              <a:defRPr/>
            </a:lvl1pPr>
          </a:lstStyle>
          <a:p>
            <a:pPr>
              <a:defRPr/>
            </a:pPr>
            <a:fld id="{635CC850-1220-47BD-930E-5171B3B07691}" type="slidenum">
              <a:rPr lang="fr-FR" altLang="fr-FR"/>
              <a:pPr>
                <a:defRPr/>
              </a:pPr>
              <a:t>‹N°›</a:t>
            </a:fld>
            <a:endParaRPr lang="fr-FR" altLang="fr-FR"/>
          </a:p>
        </p:txBody>
      </p:sp>
    </p:spTree>
    <p:extLst>
      <p:ext uri="{BB962C8B-B14F-4D97-AF65-F5344CB8AC3E}">
        <p14:creationId xmlns:p14="http://schemas.microsoft.com/office/powerpoint/2010/main" val="1814609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8"/>
          <p:cNvSpPr>
            <a:spLocks noGrp="1" noChangeArrowheads="1"/>
          </p:cNvSpPr>
          <p:nvPr>
            <p:ph type="dt" idx="10"/>
          </p:nvPr>
        </p:nvSpPr>
        <p:spPr>
          <a:ln/>
        </p:spPr>
        <p:txBody>
          <a:bodyPr/>
          <a:lstStyle>
            <a:lvl1pPr>
              <a:defRPr/>
            </a:lvl1pPr>
          </a:lstStyle>
          <a:p>
            <a:pPr>
              <a:defRPr/>
            </a:pPr>
            <a:endParaRPr lang="fr-FR" altLang="fr-FR"/>
          </a:p>
        </p:txBody>
      </p:sp>
      <p:sp>
        <p:nvSpPr>
          <p:cNvPr id="5" name="Rectangle 10"/>
          <p:cNvSpPr>
            <a:spLocks noGrp="1" noChangeArrowheads="1"/>
          </p:cNvSpPr>
          <p:nvPr>
            <p:ph type="sldNum" idx="11"/>
          </p:nvPr>
        </p:nvSpPr>
        <p:spPr>
          <a:ln/>
        </p:spPr>
        <p:txBody>
          <a:bodyPr/>
          <a:lstStyle>
            <a:lvl1pPr>
              <a:defRPr/>
            </a:lvl1pPr>
          </a:lstStyle>
          <a:p>
            <a:pPr>
              <a:defRPr/>
            </a:pPr>
            <a:fld id="{BC9B3FA2-9104-4102-9BFF-78B5DF230DB9}" type="slidenum">
              <a:rPr lang="fr-FR" altLang="fr-FR"/>
              <a:pPr>
                <a:defRPr/>
              </a:pPr>
              <a:t>‹N°›</a:t>
            </a:fld>
            <a:endParaRPr lang="fr-FR" altLang="fr-FR"/>
          </a:p>
        </p:txBody>
      </p:sp>
    </p:spTree>
    <p:extLst>
      <p:ext uri="{BB962C8B-B14F-4D97-AF65-F5344CB8AC3E}">
        <p14:creationId xmlns:p14="http://schemas.microsoft.com/office/powerpoint/2010/main" val="2435561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Modifiez les styles du texte du masque</a:t>
            </a:r>
          </a:p>
        </p:txBody>
      </p:sp>
      <p:sp>
        <p:nvSpPr>
          <p:cNvPr id="4" name="Rectangle 8"/>
          <p:cNvSpPr>
            <a:spLocks noGrp="1" noChangeArrowheads="1"/>
          </p:cNvSpPr>
          <p:nvPr>
            <p:ph type="dt" idx="10"/>
          </p:nvPr>
        </p:nvSpPr>
        <p:spPr>
          <a:ln/>
        </p:spPr>
        <p:txBody>
          <a:bodyPr/>
          <a:lstStyle>
            <a:lvl1pPr>
              <a:defRPr/>
            </a:lvl1pPr>
          </a:lstStyle>
          <a:p>
            <a:pPr>
              <a:defRPr/>
            </a:pPr>
            <a:endParaRPr lang="fr-FR" altLang="fr-FR"/>
          </a:p>
        </p:txBody>
      </p:sp>
      <p:sp>
        <p:nvSpPr>
          <p:cNvPr id="5" name="Rectangle 10"/>
          <p:cNvSpPr>
            <a:spLocks noGrp="1" noChangeArrowheads="1"/>
          </p:cNvSpPr>
          <p:nvPr>
            <p:ph type="sldNum" idx="11"/>
          </p:nvPr>
        </p:nvSpPr>
        <p:spPr>
          <a:ln/>
        </p:spPr>
        <p:txBody>
          <a:bodyPr/>
          <a:lstStyle>
            <a:lvl1pPr>
              <a:defRPr/>
            </a:lvl1pPr>
          </a:lstStyle>
          <a:p>
            <a:pPr>
              <a:defRPr/>
            </a:pPr>
            <a:fld id="{4AD76D40-CD57-4CC8-98F4-222F5CDE735C}" type="slidenum">
              <a:rPr lang="fr-FR" altLang="fr-FR"/>
              <a:pPr>
                <a:defRPr/>
              </a:pPr>
              <a:t>‹N°›</a:t>
            </a:fld>
            <a:endParaRPr lang="fr-FR" altLang="fr-FR"/>
          </a:p>
        </p:txBody>
      </p:sp>
    </p:spTree>
    <p:extLst>
      <p:ext uri="{BB962C8B-B14F-4D97-AF65-F5344CB8AC3E}">
        <p14:creationId xmlns:p14="http://schemas.microsoft.com/office/powerpoint/2010/main" val="298539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228600" y="1341438"/>
            <a:ext cx="4265613" cy="478155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6613" y="1341438"/>
            <a:ext cx="4265612" cy="478155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8"/>
          <p:cNvSpPr>
            <a:spLocks noGrp="1" noChangeArrowheads="1"/>
          </p:cNvSpPr>
          <p:nvPr>
            <p:ph type="dt" idx="10"/>
          </p:nvPr>
        </p:nvSpPr>
        <p:spPr>
          <a:ln/>
        </p:spPr>
        <p:txBody>
          <a:bodyPr/>
          <a:lstStyle>
            <a:lvl1pPr>
              <a:defRPr/>
            </a:lvl1pPr>
          </a:lstStyle>
          <a:p>
            <a:pPr>
              <a:defRPr/>
            </a:pPr>
            <a:endParaRPr lang="fr-FR" altLang="fr-FR"/>
          </a:p>
        </p:txBody>
      </p:sp>
      <p:sp>
        <p:nvSpPr>
          <p:cNvPr id="6" name="Rectangle 10"/>
          <p:cNvSpPr>
            <a:spLocks noGrp="1" noChangeArrowheads="1"/>
          </p:cNvSpPr>
          <p:nvPr>
            <p:ph type="sldNum" idx="11"/>
          </p:nvPr>
        </p:nvSpPr>
        <p:spPr>
          <a:ln/>
        </p:spPr>
        <p:txBody>
          <a:bodyPr/>
          <a:lstStyle>
            <a:lvl1pPr>
              <a:defRPr/>
            </a:lvl1pPr>
          </a:lstStyle>
          <a:p>
            <a:pPr>
              <a:defRPr/>
            </a:pPr>
            <a:fld id="{F9933752-FAE2-4EA8-B10C-E6827F7E7BD8}" type="slidenum">
              <a:rPr lang="fr-FR" altLang="fr-FR"/>
              <a:pPr>
                <a:defRPr/>
              </a:pPr>
              <a:t>‹N°›</a:t>
            </a:fld>
            <a:endParaRPr lang="fr-FR" altLang="fr-FR"/>
          </a:p>
        </p:txBody>
      </p:sp>
    </p:spTree>
    <p:extLst>
      <p:ext uri="{BB962C8B-B14F-4D97-AF65-F5344CB8AC3E}">
        <p14:creationId xmlns:p14="http://schemas.microsoft.com/office/powerpoint/2010/main" val="24621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Modifiez le style du titre</a:t>
            </a:r>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8"/>
          <p:cNvSpPr>
            <a:spLocks noGrp="1" noChangeArrowheads="1"/>
          </p:cNvSpPr>
          <p:nvPr>
            <p:ph type="dt" idx="10"/>
          </p:nvPr>
        </p:nvSpPr>
        <p:spPr>
          <a:ln/>
        </p:spPr>
        <p:txBody>
          <a:bodyPr/>
          <a:lstStyle>
            <a:lvl1pPr>
              <a:defRPr/>
            </a:lvl1pPr>
          </a:lstStyle>
          <a:p>
            <a:pPr>
              <a:defRPr/>
            </a:pPr>
            <a:endParaRPr lang="fr-FR" altLang="fr-FR"/>
          </a:p>
        </p:txBody>
      </p:sp>
      <p:sp>
        <p:nvSpPr>
          <p:cNvPr id="8" name="Rectangle 10"/>
          <p:cNvSpPr>
            <a:spLocks noGrp="1" noChangeArrowheads="1"/>
          </p:cNvSpPr>
          <p:nvPr>
            <p:ph type="sldNum" idx="11"/>
          </p:nvPr>
        </p:nvSpPr>
        <p:spPr>
          <a:ln/>
        </p:spPr>
        <p:txBody>
          <a:bodyPr/>
          <a:lstStyle>
            <a:lvl1pPr>
              <a:defRPr/>
            </a:lvl1pPr>
          </a:lstStyle>
          <a:p>
            <a:pPr>
              <a:defRPr/>
            </a:pPr>
            <a:fld id="{B51D07F8-49FF-4283-9309-941FFC89E6C3}" type="slidenum">
              <a:rPr lang="fr-FR" altLang="fr-FR"/>
              <a:pPr>
                <a:defRPr/>
              </a:pPr>
              <a:t>‹N°›</a:t>
            </a:fld>
            <a:endParaRPr lang="fr-FR" altLang="fr-FR"/>
          </a:p>
        </p:txBody>
      </p:sp>
    </p:spTree>
    <p:extLst>
      <p:ext uri="{BB962C8B-B14F-4D97-AF65-F5344CB8AC3E}">
        <p14:creationId xmlns:p14="http://schemas.microsoft.com/office/powerpoint/2010/main" val="108664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8"/>
          <p:cNvSpPr>
            <a:spLocks noGrp="1" noChangeArrowheads="1"/>
          </p:cNvSpPr>
          <p:nvPr>
            <p:ph type="dt" idx="10"/>
          </p:nvPr>
        </p:nvSpPr>
        <p:spPr>
          <a:ln/>
        </p:spPr>
        <p:txBody>
          <a:bodyPr/>
          <a:lstStyle>
            <a:lvl1pPr>
              <a:defRPr/>
            </a:lvl1pPr>
          </a:lstStyle>
          <a:p>
            <a:pPr>
              <a:defRPr/>
            </a:pPr>
            <a:endParaRPr lang="fr-FR" altLang="fr-FR"/>
          </a:p>
        </p:txBody>
      </p:sp>
      <p:sp>
        <p:nvSpPr>
          <p:cNvPr id="4" name="Rectangle 10"/>
          <p:cNvSpPr>
            <a:spLocks noGrp="1" noChangeArrowheads="1"/>
          </p:cNvSpPr>
          <p:nvPr>
            <p:ph type="sldNum" idx="11"/>
          </p:nvPr>
        </p:nvSpPr>
        <p:spPr>
          <a:ln/>
        </p:spPr>
        <p:txBody>
          <a:bodyPr/>
          <a:lstStyle>
            <a:lvl1pPr>
              <a:defRPr/>
            </a:lvl1pPr>
          </a:lstStyle>
          <a:p>
            <a:pPr>
              <a:defRPr/>
            </a:pPr>
            <a:fld id="{A2068CB6-7053-41A5-BDD2-09FC7CFE9E23}" type="slidenum">
              <a:rPr lang="fr-FR" altLang="fr-FR"/>
              <a:pPr>
                <a:defRPr/>
              </a:pPr>
              <a:t>‹N°›</a:t>
            </a:fld>
            <a:endParaRPr lang="fr-FR" altLang="fr-FR"/>
          </a:p>
        </p:txBody>
      </p:sp>
    </p:spTree>
    <p:extLst>
      <p:ext uri="{BB962C8B-B14F-4D97-AF65-F5344CB8AC3E}">
        <p14:creationId xmlns:p14="http://schemas.microsoft.com/office/powerpoint/2010/main" val="991396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Rectangle 10"/>
          <p:cNvSpPr>
            <a:spLocks noGrp="1" noChangeArrowheads="1"/>
          </p:cNvSpPr>
          <p:nvPr>
            <p:ph type="sldNum" idx="11"/>
          </p:nvPr>
        </p:nvSpPr>
        <p:spPr>
          <a:ln/>
        </p:spPr>
        <p:txBody>
          <a:bodyPr/>
          <a:lstStyle>
            <a:lvl1pPr>
              <a:defRPr/>
            </a:lvl1pPr>
          </a:lstStyle>
          <a:p>
            <a:pPr>
              <a:defRPr/>
            </a:pPr>
            <a:fld id="{9B9963AD-68A0-4161-8A1A-A52483EEB60B}" type="slidenum">
              <a:rPr lang="fr-FR" altLang="fr-FR"/>
              <a:pPr>
                <a:defRPr/>
              </a:pPr>
              <a:t>‹N°›</a:t>
            </a:fld>
            <a:endParaRPr lang="fr-FR" altLang="fr-FR"/>
          </a:p>
        </p:txBody>
      </p:sp>
      <p:sp>
        <p:nvSpPr>
          <p:cNvPr id="4" name="Rectangle 3"/>
          <p:cNvSpPr/>
          <p:nvPr userDrawn="1"/>
        </p:nvSpPr>
        <p:spPr>
          <a:xfrm>
            <a:off x="7236296" y="211598"/>
            <a:ext cx="1643527" cy="707886"/>
          </a:xfrm>
          <a:prstGeom prst="rect">
            <a:avLst/>
          </a:prstGeom>
          <a:noFill/>
        </p:spPr>
        <p:txBody>
          <a:bodyPr wrap="none" lIns="91440" tIns="45720" rIns="91440" bIns="45720">
            <a:spAutoFit/>
          </a:bodyPr>
          <a:lstStyle/>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D.U.T. M.M.I</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1</a:t>
            </a:r>
            <a:r>
              <a:rPr lang="fr-FR" sz="2000" b="1" baseline="300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ère</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Année</a:t>
            </a:r>
          </a:p>
        </p:txBody>
      </p:sp>
      <p:sp>
        <p:nvSpPr>
          <p:cNvPr id="5" name="Rectangle 4"/>
          <p:cNvSpPr/>
          <p:nvPr userDrawn="1"/>
        </p:nvSpPr>
        <p:spPr>
          <a:xfrm>
            <a:off x="3705358" y="719429"/>
            <a:ext cx="2714397" cy="400110"/>
          </a:xfrm>
          <a:prstGeom prst="rect">
            <a:avLst/>
          </a:prstGeom>
          <a:noFill/>
        </p:spPr>
        <p:txBody>
          <a:bodyPr wrap="none" lIns="91440" tIns="45720" rIns="91440" bIns="45720">
            <a:spAutoFit/>
          </a:bodyPr>
          <a:lstStyle/>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S2 – Intégration Web</a:t>
            </a:r>
          </a:p>
        </p:txBody>
      </p:sp>
      <p:sp>
        <p:nvSpPr>
          <p:cNvPr id="6" name="Rectangle à coins arrondis 5">
            <a:hlinkClick r:id="rId2" action="ppaction://hlinksldjump"/>
          </p:cNvPr>
          <p:cNvSpPr/>
          <p:nvPr userDrawn="1"/>
        </p:nvSpPr>
        <p:spPr bwMode="auto">
          <a:xfrm>
            <a:off x="107504" y="6468754"/>
            <a:ext cx="864096" cy="344796"/>
          </a:xfrm>
          <a:prstGeom prst="roundRect">
            <a:avLst/>
          </a:prstGeom>
          <a:solidFill>
            <a:schemeClr val="accent2">
              <a:lumMod val="20000"/>
              <a:lumOff val="80000"/>
            </a:schemeClr>
          </a:solidFill>
          <a:ln w="9525" cap="flat" cmpd="sng" algn="ctr">
            <a:solidFill>
              <a:srgbClr val="0070C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fr-FR" sz="1200" b="0" i="0" u="none" strike="noStrike" cap="none" spc="0" normalizeH="0" baseline="0" dirty="0">
                <a:ln w="0"/>
                <a:solidFill>
                  <a:schemeClr val="accent2"/>
                </a:solidFill>
                <a:effectLst>
                  <a:outerShdw blurRad="38100" dist="19050" dir="2700000" algn="tl" rotWithShape="0">
                    <a:schemeClr val="dk1">
                      <a:alpha val="40000"/>
                    </a:schemeClr>
                  </a:outerShdw>
                </a:effectLst>
                <a:latin typeface="Times New Roman" panose="02020603050405020304" pitchFamily="18" charset="0"/>
                <a:ea typeface="Microsoft YaHei" panose="020B0503020204020204" pitchFamily="34" charset="-122"/>
              </a:rPr>
              <a:t>Sommaire</a:t>
            </a:r>
          </a:p>
        </p:txBody>
      </p:sp>
    </p:spTree>
    <p:extLst>
      <p:ext uri="{BB962C8B-B14F-4D97-AF65-F5344CB8AC3E}">
        <p14:creationId xmlns:p14="http://schemas.microsoft.com/office/powerpoint/2010/main" val="1214548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Rectangle 8"/>
          <p:cNvSpPr>
            <a:spLocks noGrp="1" noChangeArrowheads="1"/>
          </p:cNvSpPr>
          <p:nvPr>
            <p:ph type="dt" idx="10"/>
          </p:nvPr>
        </p:nvSpPr>
        <p:spPr>
          <a:ln/>
        </p:spPr>
        <p:txBody>
          <a:bodyPr/>
          <a:lstStyle>
            <a:lvl1pPr>
              <a:defRPr/>
            </a:lvl1pPr>
          </a:lstStyle>
          <a:p>
            <a:pPr>
              <a:defRPr/>
            </a:pPr>
            <a:endParaRPr lang="fr-FR" altLang="fr-FR"/>
          </a:p>
        </p:txBody>
      </p:sp>
      <p:sp>
        <p:nvSpPr>
          <p:cNvPr id="6" name="Rectangle 10"/>
          <p:cNvSpPr>
            <a:spLocks noGrp="1" noChangeArrowheads="1"/>
          </p:cNvSpPr>
          <p:nvPr>
            <p:ph type="sldNum" idx="11"/>
          </p:nvPr>
        </p:nvSpPr>
        <p:spPr>
          <a:ln/>
        </p:spPr>
        <p:txBody>
          <a:bodyPr/>
          <a:lstStyle>
            <a:lvl1pPr>
              <a:defRPr/>
            </a:lvl1pPr>
          </a:lstStyle>
          <a:p>
            <a:pPr>
              <a:defRPr/>
            </a:pPr>
            <a:fld id="{F926E49C-C2C0-44C8-B22E-96251876B75D}" type="slidenum">
              <a:rPr lang="fr-FR" altLang="fr-FR"/>
              <a:pPr>
                <a:defRPr/>
              </a:pPr>
              <a:t>‹N°›</a:t>
            </a:fld>
            <a:endParaRPr lang="fr-FR" altLang="fr-FR"/>
          </a:p>
        </p:txBody>
      </p:sp>
    </p:spTree>
    <p:extLst>
      <p:ext uri="{BB962C8B-B14F-4D97-AF65-F5344CB8AC3E}">
        <p14:creationId xmlns:p14="http://schemas.microsoft.com/office/powerpoint/2010/main" val="425012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Rectangle 8"/>
          <p:cNvSpPr>
            <a:spLocks noGrp="1" noChangeArrowheads="1"/>
          </p:cNvSpPr>
          <p:nvPr>
            <p:ph type="dt" idx="10"/>
          </p:nvPr>
        </p:nvSpPr>
        <p:spPr>
          <a:ln/>
        </p:spPr>
        <p:txBody>
          <a:bodyPr/>
          <a:lstStyle>
            <a:lvl1pPr>
              <a:defRPr/>
            </a:lvl1pPr>
          </a:lstStyle>
          <a:p>
            <a:pPr>
              <a:defRPr/>
            </a:pPr>
            <a:endParaRPr lang="fr-FR" altLang="fr-FR"/>
          </a:p>
        </p:txBody>
      </p:sp>
      <p:sp>
        <p:nvSpPr>
          <p:cNvPr id="6" name="Rectangle 10"/>
          <p:cNvSpPr>
            <a:spLocks noGrp="1" noChangeArrowheads="1"/>
          </p:cNvSpPr>
          <p:nvPr>
            <p:ph type="sldNum" idx="11"/>
          </p:nvPr>
        </p:nvSpPr>
        <p:spPr>
          <a:ln/>
        </p:spPr>
        <p:txBody>
          <a:bodyPr/>
          <a:lstStyle>
            <a:lvl1pPr>
              <a:defRPr/>
            </a:lvl1pPr>
          </a:lstStyle>
          <a:p>
            <a:pPr>
              <a:defRPr/>
            </a:pPr>
            <a:fld id="{4530587F-1A6A-4D14-B4AB-2295989F45D4}" type="slidenum">
              <a:rPr lang="fr-FR" altLang="fr-FR"/>
              <a:pPr>
                <a:defRPr/>
              </a:pPr>
              <a:t>‹N°›</a:t>
            </a:fld>
            <a:endParaRPr lang="fr-FR" altLang="fr-FR"/>
          </a:p>
        </p:txBody>
      </p:sp>
    </p:spTree>
    <p:extLst>
      <p:ext uri="{BB962C8B-B14F-4D97-AF65-F5344CB8AC3E}">
        <p14:creationId xmlns:p14="http://schemas.microsoft.com/office/powerpoint/2010/main" val="219400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Text Box 1"/>
          <p:cNvSpPr txBox="1">
            <a:spLocks noChangeArrowheads="1"/>
          </p:cNvSpPr>
          <p:nvPr/>
        </p:nvSpPr>
        <p:spPr bwMode="auto">
          <a:xfrm>
            <a:off x="2743200" y="6369050"/>
            <a:ext cx="5257800" cy="336550"/>
          </a:xfrm>
          <a:prstGeom prst="rect">
            <a:avLst/>
          </a:prstGeom>
          <a:noFill/>
          <a:ln>
            <a:noFill/>
          </a:ln>
          <a:effectLs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9pPr>
          </a:lstStyle>
          <a:p>
            <a:pPr algn="r" defTabSz="449263" fontAlgn="base">
              <a:spcBef>
                <a:spcPts val="1000"/>
              </a:spcBef>
              <a:spcAft>
                <a:spcPct val="0"/>
              </a:spcAft>
              <a:buSzPct val="100000"/>
              <a:defRPr/>
            </a:pPr>
            <a:r>
              <a:rPr lang="fr-FR" altLang="fr-FR" sz="1600" b="1">
                <a:solidFill>
                  <a:srgbClr val="FFFFFF"/>
                </a:solidFill>
                <a:latin typeface="Verdana" panose="020B0604030504040204" pitchFamily="34" charset="0"/>
              </a:rPr>
              <a:t>Université Paul Sabatier - Toulouse 3</a:t>
            </a:r>
          </a:p>
        </p:txBody>
      </p:sp>
      <p:sp>
        <p:nvSpPr>
          <p:cNvPr id="1026" name="Text Box 2"/>
          <p:cNvSpPr txBox="1">
            <a:spLocks noChangeArrowheads="1"/>
          </p:cNvSpPr>
          <p:nvPr/>
        </p:nvSpPr>
        <p:spPr bwMode="auto">
          <a:xfrm>
            <a:off x="0" y="6521450"/>
            <a:ext cx="7239000" cy="336550"/>
          </a:xfrm>
          <a:prstGeom prst="rect">
            <a:avLst/>
          </a:prstGeom>
          <a:noFill/>
          <a:ln>
            <a:noFill/>
          </a:ln>
          <a:effectLst/>
          <a:extLst/>
        </p:spPr>
        <p:txBody>
          <a:bodyPr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9pPr>
          </a:lstStyle>
          <a:p>
            <a:pPr defTabSz="449263" fontAlgn="base">
              <a:spcBef>
                <a:spcPts val="1000"/>
              </a:spcBef>
              <a:spcAft>
                <a:spcPct val="0"/>
              </a:spcAft>
              <a:buSzPct val="100000"/>
              <a:defRPr/>
            </a:pPr>
            <a:r>
              <a:rPr lang="fr-FR" altLang="fr-FR" sz="900" i="1">
                <a:latin typeface="Tahoma" panose="020B0604030504040204" pitchFamily="34" charset="0"/>
              </a:rPr>
              <a:t>IUT A – Service Direction – 19 août 2004</a:t>
            </a:r>
            <a:r>
              <a:rPr lang="fr-FR" altLang="fr-FR" sz="1600" b="1">
                <a:latin typeface="Verdana" panose="020B0604030504040204" pitchFamily="34" charset="0"/>
              </a:rPr>
              <a:t>   </a:t>
            </a:r>
          </a:p>
        </p:txBody>
      </p:sp>
      <p:sp>
        <p:nvSpPr>
          <p:cNvPr id="1027" name="Text Box 3"/>
          <p:cNvSpPr txBox="1">
            <a:spLocks noChangeArrowheads="1"/>
          </p:cNvSpPr>
          <p:nvPr/>
        </p:nvSpPr>
        <p:spPr bwMode="auto">
          <a:xfrm>
            <a:off x="8788400" y="6629400"/>
            <a:ext cx="735013" cy="231775"/>
          </a:xfrm>
          <a:prstGeom prst="rect">
            <a:avLst/>
          </a:prstGeom>
          <a:noFill/>
          <a:ln>
            <a:noFill/>
          </a:ln>
          <a:effectLst/>
          <a:extLst/>
        </p:spPr>
        <p:txBody>
          <a:bodyPr wrap="non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defTabSz="449263" fontAlgn="base">
              <a:spcBef>
                <a:spcPct val="0"/>
              </a:spcBef>
              <a:spcAft>
                <a:spcPct val="0"/>
              </a:spcAft>
              <a:buSzPct val="100000"/>
              <a:defRPr/>
            </a:pPr>
            <a:fld id="{066625E7-5D91-4C77-B8E8-D933ED45CEBB}" type="slidenum">
              <a:rPr lang="fr-FR" altLang="fr-FR" sz="900" smtClean="0">
                <a:solidFill>
                  <a:srgbClr val="000000"/>
                </a:solidFill>
                <a:latin typeface="Tahoma" pitchFamily="34" charset="0"/>
              </a:rPr>
              <a:pPr defTabSz="449263" fontAlgn="base">
                <a:spcBef>
                  <a:spcPct val="0"/>
                </a:spcBef>
                <a:spcAft>
                  <a:spcPct val="0"/>
                </a:spcAft>
                <a:buSzPct val="100000"/>
                <a:defRPr/>
              </a:pPr>
              <a:t>‹N°›</a:t>
            </a:fld>
            <a:endParaRPr lang="fr-FR" altLang="fr-FR" sz="900">
              <a:solidFill>
                <a:srgbClr val="000000"/>
              </a:solidFill>
              <a:latin typeface="Tahoma" pitchFamily="34" charset="0"/>
            </a:endParaRPr>
          </a:p>
        </p:txBody>
      </p:sp>
      <p:sp>
        <p:nvSpPr>
          <p:cNvPr id="1028" name="Rectangle 4"/>
          <p:cNvSpPr>
            <a:spLocks noChangeArrowheads="1"/>
          </p:cNvSpPr>
          <p:nvPr/>
        </p:nvSpPr>
        <p:spPr bwMode="auto">
          <a:xfrm>
            <a:off x="0" y="0"/>
            <a:ext cx="9144000" cy="1196975"/>
          </a:xfrm>
          <a:prstGeom prst="rect">
            <a:avLst/>
          </a:prstGeom>
          <a:solidFill>
            <a:srgbClr val="DDDDDD"/>
          </a:solidFill>
          <a:ln>
            <a:noFill/>
          </a:ln>
          <a:effectLst/>
          <a:extLst/>
        </p:spPr>
        <p:txBody>
          <a:bodyPr wrap="none"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Microsoft YaHei" panose="020B0503020204020204" pitchFamily="34" charset="-122"/>
              </a:defRPr>
            </a:lvl9pPr>
          </a:lstStyle>
          <a:p>
            <a:pPr algn="ctr" defTabSz="449263" fontAlgn="base">
              <a:spcBef>
                <a:spcPct val="0"/>
              </a:spcBef>
              <a:spcAft>
                <a:spcPct val="0"/>
              </a:spcAft>
              <a:buSzPct val="100000"/>
              <a:defRPr/>
            </a:pPr>
            <a:r>
              <a:rPr lang="fr-FR" altLang="fr-FR" sz="1800" b="1">
                <a:latin typeface="Arial Unicode MS" panose="020B0604020202020204" pitchFamily="34" charset="-128"/>
              </a:rPr>
              <a:t>                          </a:t>
            </a:r>
          </a:p>
        </p:txBody>
      </p:sp>
      <p:sp>
        <p:nvSpPr>
          <p:cNvPr id="1030" name="Rectangle 5"/>
          <p:cNvSpPr>
            <a:spLocks noChangeArrowheads="1"/>
          </p:cNvSpPr>
          <p:nvPr/>
        </p:nvSpPr>
        <p:spPr bwMode="auto">
          <a:xfrm>
            <a:off x="0" y="6369050"/>
            <a:ext cx="9144000" cy="488950"/>
          </a:xfrm>
          <a:prstGeom prst="rect">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449263" fontAlgn="base">
              <a:spcBef>
                <a:spcPct val="0"/>
              </a:spcBef>
              <a:spcAft>
                <a:spcPct val="0"/>
              </a:spcAft>
              <a:buClr>
                <a:srgbClr val="000000"/>
              </a:buClr>
              <a:buSzPct val="100000"/>
              <a:buFont typeface="Times New Roman" pitchFamily="18" charset="0"/>
              <a:buNone/>
            </a:pPr>
            <a:endParaRPr lang="fr-FR" altLang="fr-FR" sz="2400">
              <a:solidFill>
                <a:srgbClr val="FFFFFF"/>
              </a:solidFill>
              <a:latin typeface="Times New Roman" pitchFamily="18" charset="0"/>
              <a:ea typeface="Microsoft YaHei" pitchFamily="34" charset="-122"/>
            </a:endParaRPr>
          </a:p>
        </p:txBody>
      </p:sp>
      <p:sp>
        <p:nvSpPr>
          <p:cNvPr id="1031" name="Rectangle 6"/>
          <p:cNvSpPr>
            <a:spLocks noGrp="1" noChangeArrowheads="1"/>
          </p:cNvSpPr>
          <p:nvPr>
            <p:ph type="title"/>
          </p:nvPr>
        </p:nvSpPr>
        <p:spPr bwMode="auto">
          <a:xfrm>
            <a:off x="1763713" y="188913"/>
            <a:ext cx="714851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fr-FR"/>
              <a:t>Cliquez pour éditer le format du texte-titre</a:t>
            </a:r>
          </a:p>
        </p:txBody>
      </p:sp>
      <p:sp>
        <p:nvSpPr>
          <p:cNvPr id="1032" name="Rectangle 7"/>
          <p:cNvSpPr>
            <a:spLocks noGrp="1" noChangeArrowheads="1"/>
          </p:cNvSpPr>
          <p:nvPr>
            <p:ph type="body" idx="1"/>
          </p:nvPr>
        </p:nvSpPr>
        <p:spPr bwMode="auto">
          <a:xfrm>
            <a:off x="228600" y="1341438"/>
            <a:ext cx="86836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fr-FR"/>
              <a:t>Cliquez pour éditer le format du plan de texte</a:t>
            </a:r>
          </a:p>
          <a:p>
            <a:pPr lvl="1"/>
            <a:r>
              <a:rPr lang="en-GB" altLang="fr-FR"/>
              <a:t>Second niveau de plan</a:t>
            </a:r>
          </a:p>
          <a:p>
            <a:pPr lvl="2"/>
            <a:r>
              <a:rPr lang="en-GB" altLang="fr-FR"/>
              <a:t>Troisième niveau de plan</a:t>
            </a:r>
          </a:p>
          <a:p>
            <a:pPr lvl="3"/>
            <a:r>
              <a:rPr lang="en-GB" altLang="fr-FR"/>
              <a:t>Quatrième niveau de plan</a:t>
            </a:r>
          </a:p>
          <a:p>
            <a:pPr lvl="4"/>
            <a:r>
              <a:rPr lang="en-GB" altLang="fr-FR"/>
              <a:t>Cinquième niveau de plan</a:t>
            </a:r>
          </a:p>
          <a:p>
            <a:pPr lvl="4"/>
            <a:r>
              <a:rPr lang="en-GB" altLang="fr-FR"/>
              <a:t>Sixième niveau de plan</a:t>
            </a:r>
          </a:p>
          <a:p>
            <a:pPr lvl="4"/>
            <a:r>
              <a:rPr lang="en-GB" altLang="fr-FR"/>
              <a:t>Septième niveau de plan</a:t>
            </a:r>
          </a:p>
          <a:p>
            <a:pPr lvl="4"/>
            <a:r>
              <a:rPr lang="en-GB" altLang="fr-FR"/>
              <a:t>Huitième niveau de plan</a:t>
            </a:r>
          </a:p>
          <a:p>
            <a:pPr lvl="4"/>
            <a:r>
              <a:rPr lang="en-GB" altLang="fr-FR"/>
              <a:t>Neuvième niveau de plan</a:t>
            </a:r>
          </a:p>
        </p:txBody>
      </p:sp>
      <p:sp>
        <p:nvSpPr>
          <p:cNvPr id="2" name="Rectangle 8"/>
          <p:cNvSpPr>
            <a:spLocks noGrp="1" noChangeArrowheads="1"/>
          </p:cNvSpPr>
          <p:nvPr>
            <p:ph type="dt"/>
          </p:nvPr>
        </p:nvSpPr>
        <p:spPr bwMode="auto">
          <a:xfrm>
            <a:off x="457200" y="6356350"/>
            <a:ext cx="942975" cy="361950"/>
          </a:xfrm>
          <a:prstGeom prst="rect">
            <a:avLst/>
          </a:prstGeom>
          <a:noFill/>
          <a:ln>
            <a:noFill/>
          </a:ln>
          <a:effectLs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pPr defTabSz="449263" fontAlgn="base">
              <a:spcBef>
                <a:spcPct val="0"/>
              </a:spcBef>
              <a:spcAft>
                <a:spcPct val="0"/>
              </a:spcAft>
              <a:defRPr/>
            </a:pPr>
            <a:endParaRPr lang="fr-FR" altLang="fr-FR" sz="2400">
              <a:latin typeface="Times New Roman" pitchFamily="18" charset="0"/>
              <a:ea typeface="Microsoft YaHei" pitchFamily="34" charset="-122"/>
            </a:endParaRPr>
          </a:p>
        </p:txBody>
      </p:sp>
      <p:sp>
        <p:nvSpPr>
          <p:cNvPr id="1034" name="Text Box 9"/>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49263" fontAlgn="base">
              <a:spcBef>
                <a:spcPct val="0"/>
              </a:spcBef>
              <a:spcAft>
                <a:spcPct val="0"/>
              </a:spcAft>
              <a:buClr>
                <a:srgbClr val="000000"/>
              </a:buClr>
              <a:buSzPct val="100000"/>
              <a:buFont typeface="Times New Roman" pitchFamily="18" charset="0"/>
              <a:buNone/>
            </a:pPr>
            <a:endParaRPr lang="fr-FR" altLang="fr-FR" sz="2400">
              <a:solidFill>
                <a:srgbClr val="FFFFFF"/>
              </a:solidFill>
              <a:latin typeface="Times New Roman" pitchFamily="18" charset="0"/>
              <a:ea typeface="Microsoft YaHei" pitchFamily="34" charset="-122"/>
            </a:endParaRPr>
          </a:p>
        </p:txBody>
      </p:sp>
      <p:sp>
        <p:nvSpPr>
          <p:cNvPr id="3" name="Rectangle 10"/>
          <p:cNvSpPr>
            <a:spLocks noGrp="1" noChangeArrowheads="1"/>
          </p:cNvSpPr>
          <p:nvPr>
            <p:ph type="sldNum"/>
          </p:nvPr>
        </p:nvSpPr>
        <p:spPr bwMode="auto">
          <a:xfrm>
            <a:off x="6553200" y="6356350"/>
            <a:ext cx="968375" cy="361950"/>
          </a:xfrm>
          <a:prstGeom prst="rect">
            <a:avLst/>
          </a:prstGeom>
          <a:noFill/>
          <a:ln>
            <a:noFill/>
          </a:ln>
          <a:effectLst/>
          <a:extLst/>
        </p:spPr>
        <p:txBody>
          <a:bodyPr vert="horz" wrap="square" lIns="90000" tIns="46800" rIns="90000" bIns="46800" numCol="1" anchor="ctr" anchorCtr="0" compatLnSpc="1">
            <a:prstTxWarp prst="textNoShape">
              <a:avLst/>
            </a:prstTxWarp>
          </a:bodyPr>
          <a:lstStyle>
            <a:lvl1pPr eaLnBrk="1"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pPr defTabSz="449263" fontAlgn="base">
              <a:spcBef>
                <a:spcPct val="0"/>
              </a:spcBef>
              <a:spcAft>
                <a:spcPct val="0"/>
              </a:spcAft>
              <a:defRPr/>
            </a:pPr>
            <a:fld id="{E373CCAD-BF8D-43BE-A800-AE6FE1669187}" type="slidenum">
              <a:rPr lang="fr-FR" altLang="fr-FR" sz="2400">
                <a:latin typeface="Times New Roman" pitchFamily="18" charset="0"/>
                <a:ea typeface="Microsoft YaHei" pitchFamily="34" charset="-122"/>
              </a:rPr>
              <a:pPr defTabSz="449263" fontAlgn="base">
                <a:spcBef>
                  <a:spcPct val="0"/>
                </a:spcBef>
                <a:spcAft>
                  <a:spcPct val="0"/>
                </a:spcAft>
                <a:defRPr/>
              </a:pPr>
              <a:t>‹N°›</a:t>
            </a:fld>
            <a:endParaRPr lang="fr-FR" altLang="fr-FR" sz="2400">
              <a:latin typeface="Times New Roman" pitchFamily="18" charset="0"/>
              <a:ea typeface="Microsoft YaHei" pitchFamily="34" charset="-122"/>
            </a:endParaRPr>
          </a:p>
        </p:txBody>
      </p:sp>
      <p:pic>
        <p:nvPicPr>
          <p:cNvPr id="1036" name="Picture 11"/>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251891" y="188913"/>
            <a:ext cx="1401217"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37"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4750" y="6115050"/>
            <a:ext cx="13906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1518939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49263" rtl="0" eaLnBrk="0" fontAlgn="base" hangingPunct="0">
        <a:spcBef>
          <a:spcPct val="0"/>
        </a:spcBef>
        <a:spcAft>
          <a:spcPct val="0"/>
        </a:spcAft>
        <a:buClr>
          <a:srgbClr val="000000"/>
        </a:buClr>
        <a:buSzPct val="100000"/>
        <a:buFont typeface="Times New Roman" pitchFamily="18" charset="0"/>
        <a:defRPr sz="3200" b="1" kern="1200">
          <a:solidFill>
            <a:srgbClr val="FFFFFF"/>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3200" b="1">
          <a:solidFill>
            <a:srgbClr val="FFFFFF"/>
          </a:solidFill>
          <a:latin typeface="Arial" panose="020B0604020202020204" pitchFamily="34" charset="0"/>
          <a:cs typeface="Arial" panose="020B0604020202020204" pitchFamily="34" charset="0"/>
        </a:defRPr>
      </a:lvl2pPr>
      <a:lvl3pPr algn="ctr" defTabSz="449263" rtl="0" eaLnBrk="0" fontAlgn="base" hangingPunct="0">
        <a:spcBef>
          <a:spcPct val="0"/>
        </a:spcBef>
        <a:spcAft>
          <a:spcPct val="0"/>
        </a:spcAft>
        <a:buClr>
          <a:srgbClr val="000000"/>
        </a:buClr>
        <a:buSzPct val="100000"/>
        <a:buFont typeface="Times New Roman" pitchFamily="18" charset="0"/>
        <a:defRPr sz="3200" b="1">
          <a:solidFill>
            <a:srgbClr val="FFFFFF"/>
          </a:solidFill>
          <a:latin typeface="Arial" panose="020B0604020202020204" pitchFamily="34" charset="0"/>
          <a:cs typeface="Arial" panose="020B0604020202020204" pitchFamily="34" charset="0"/>
        </a:defRPr>
      </a:lvl3pPr>
      <a:lvl4pPr algn="ctr" defTabSz="449263" rtl="0" eaLnBrk="0" fontAlgn="base" hangingPunct="0">
        <a:spcBef>
          <a:spcPct val="0"/>
        </a:spcBef>
        <a:spcAft>
          <a:spcPct val="0"/>
        </a:spcAft>
        <a:buClr>
          <a:srgbClr val="000000"/>
        </a:buClr>
        <a:buSzPct val="100000"/>
        <a:buFont typeface="Times New Roman" pitchFamily="18" charset="0"/>
        <a:defRPr sz="3200" b="1">
          <a:solidFill>
            <a:srgbClr val="FFFFFF"/>
          </a:solidFill>
          <a:latin typeface="Arial" panose="020B0604020202020204" pitchFamily="34" charset="0"/>
          <a:cs typeface="Arial" panose="020B0604020202020204" pitchFamily="34" charset="0"/>
        </a:defRPr>
      </a:lvl4pPr>
      <a:lvl5pPr algn="ctr" defTabSz="449263" rtl="0" eaLnBrk="0" fontAlgn="base" hangingPunct="0">
        <a:spcBef>
          <a:spcPct val="0"/>
        </a:spcBef>
        <a:spcAft>
          <a:spcPct val="0"/>
        </a:spcAft>
        <a:buClr>
          <a:srgbClr val="000000"/>
        </a:buClr>
        <a:buSzPct val="100000"/>
        <a:buFont typeface="Times New Roman" pitchFamily="18" charset="0"/>
        <a:defRPr sz="3200" b="1">
          <a:solidFill>
            <a:srgbClr val="FFFFFF"/>
          </a:solidFill>
          <a:latin typeface="Arial" panose="020B0604020202020204" pitchFamily="34" charset="0"/>
          <a:cs typeface="Arial" panose="020B0604020202020204" pitchFamily="34" charset="0"/>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FFFF"/>
          </a:solidFill>
          <a:latin typeface="Arial" panose="020B0604020202020204" pitchFamily="34" charset="0"/>
          <a:cs typeface="Arial" panose="020B0604020202020204" pitchFamily="34" charset="0"/>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FFFF"/>
          </a:solidFill>
          <a:latin typeface="Arial" panose="020B0604020202020204" pitchFamily="34" charset="0"/>
          <a:cs typeface="Arial" panose="020B0604020202020204" pitchFamily="34" charset="0"/>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FFFF"/>
          </a:solidFill>
          <a:latin typeface="Arial" panose="020B0604020202020204" pitchFamily="34" charset="0"/>
          <a:cs typeface="Arial" panose="020B0604020202020204" pitchFamily="34" charset="0"/>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3200" b="1">
          <a:solidFill>
            <a:srgbClr val="FFFFFF"/>
          </a:solidFill>
          <a:latin typeface="Arial" panose="020B0604020202020204" pitchFamily="34" charset="0"/>
          <a:cs typeface="Arial" panose="020B0604020202020204" pitchFamily="34"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8" charset="0"/>
        <a:buChar char="•"/>
        <a:defRPr sz="2400" kern="12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itchFamily="18" charset="0"/>
        <a:buChar char="–"/>
        <a:defRPr sz="2400" kern="12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buChar char="•"/>
        <a:defRPr sz="2400" kern="1200">
          <a:solidFill>
            <a:srgbClr val="000000"/>
          </a:solidFill>
          <a:latin typeface="+mn-lt"/>
          <a:ea typeface="+mn-ea"/>
          <a:cs typeface="+mn-cs"/>
        </a:defRPr>
      </a:lvl3pPr>
      <a:lvl4pPr marL="1600200" indent="-228600" algn="l" defTabSz="449263" rtl="0" eaLnBrk="0" fontAlgn="base" hangingPunct="0">
        <a:spcBef>
          <a:spcPts val="600"/>
        </a:spcBef>
        <a:spcAft>
          <a:spcPct val="0"/>
        </a:spcAft>
        <a:buClr>
          <a:srgbClr val="000000"/>
        </a:buClr>
        <a:buSzPct val="100000"/>
        <a:buFont typeface="Times New Roman" pitchFamily="18" charset="0"/>
        <a:buChar char="–"/>
        <a:defRPr sz="2400" kern="1200">
          <a:solidFill>
            <a:srgbClr val="000000"/>
          </a:solidFill>
          <a:latin typeface="+mn-lt"/>
          <a:ea typeface="+mn-ea"/>
          <a:cs typeface="+mn-cs"/>
        </a:defRPr>
      </a:lvl4pPr>
      <a:lvl5pPr marL="2057400" indent="-228600" algn="l" defTabSz="449263" rtl="0" eaLnBrk="0" fontAlgn="base" hangingPunct="0">
        <a:spcBef>
          <a:spcPts val="600"/>
        </a:spcBef>
        <a:spcAft>
          <a:spcPct val="0"/>
        </a:spcAft>
        <a:buClr>
          <a:srgbClr val="000000"/>
        </a:buClr>
        <a:buSzPct val="100000"/>
        <a:buFont typeface="Times New Roman" pitchFamily="18" charset="0"/>
        <a:buChar char="»"/>
        <a:defRPr sz="2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hyperlink" Target="https://sourceforge.net/projects/vscode-portable/" TargetMode="External"/><Relationship Id="rId4" Type="http://schemas.openxmlformats.org/officeDocument/2006/relationships/hyperlink" Target="https://azure.microsoft.com/fr-fr/products/visual-studio-code/"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hyperlink" Target="https://www.alsacreations.com/tuto/lire/1493-CSS3-Flexbox-Layout-module.html"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hyperlink" Target="https://www.mydevice.io/#compare-devices"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tutowebdesign.com/css" TargetMode="Externa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hyperlink" Target="https://www.w3schools.com/css/default.asp" TargetMode="External"/></Relationships>
</file>

<file path=ppt/slides/_rels/slide1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1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6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3.xml"/><Relationship Id="rId7" Type="http://schemas.openxmlformats.org/officeDocument/2006/relationships/slide" Target="slide50.xml"/><Relationship Id="rId12" Type="http://schemas.openxmlformats.org/officeDocument/2006/relationships/slide" Target="slide169.xm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slide" Target="slide26.xml"/><Relationship Id="rId11" Type="http://schemas.openxmlformats.org/officeDocument/2006/relationships/slide" Target="slide159.xml"/><Relationship Id="rId5" Type="http://schemas.openxmlformats.org/officeDocument/2006/relationships/slide" Target="slide23.xml"/><Relationship Id="rId10" Type="http://schemas.openxmlformats.org/officeDocument/2006/relationships/slide" Target="slide129.xml"/><Relationship Id="rId4" Type="http://schemas.openxmlformats.org/officeDocument/2006/relationships/slide" Target="slide15.xml"/><Relationship Id="rId9" Type="http://schemas.openxmlformats.org/officeDocument/2006/relationships/slide" Target="slide11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caniuse.com/"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css.mammouthland.net/genecss.php"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80.xml.rels><?xml version="1.0" encoding="UTF-8" standalone="yes"?>
<Relationships xmlns="http://schemas.openxmlformats.org/package/2006/relationships"><Relationship Id="rId3" Type="http://schemas.openxmlformats.org/officeDocument/2006/relationships/hyperlink" Target="https://www.fontsquirrel.com/" TargetMode="External"/><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3" name="Rectangle 2"/>
          <p:cNvSpPr/>
          <p:nvPr/>
        </p:nvSpPr>
        <p:spPr>
          <a:xfrm>
            <a:off x="7236296" y="211598"/>
            <a:ext cx="1643527" cy="707886"/>
          </a:xfrm>
          <a:prstGeom prst="rect">
            <a:avLst/>
          </a:prstGeom>
          <a:noFill/>
        </p:spPr>
        <p:txBody>
          <a:bodyPr wrap="none" lIns="91440" tIns="45720" rIns="91440" bIns="45720">
            <a:spAutoFit/>
          </a:bodyPr>
          <a:lstStyle/>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D.U.T. M.M.I</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1</a:t>
            </a:r>
            <a:r>
              <a:rPr lang="fr-FR" sz="2000" b="1" baseline="300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ère</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Année</a:t>
            </a:r>
          </a:p>
        </p:txBody>
      </p:sp>
      <p:sp>
        <p:nvSpPr>
          <p:cNvPr id="6" name="Rectangle 5"/>
          <p:cNvSpPr/>
          <p:nvPr/>
        </p:nvSpPr>
        <p:spPr>
          <a:xfrm>
            <a:off x="3705358" y="719429"/>
            <a:ext cx="2714397" cy="400110"/>
          </a:xfrm>
          <a:prstGeom prst="rect">
            <a:avLst/>
          </a:prstGeom>
          <a:noFill/>
        </p:spPr>
        <p:txBody>
          <a:bodyPr wrap="none" lIns="91440" tIns="45720" rIns="91440" bIns="45720">
            <a:spAutoFit/>
          </a:bodyPr>
          <a:lstStyle/>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S2 – Intégration Web</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592" y="2276872"/>
            <a:ext cx="4719294" cy="3240360"/>
          </a:xfrm>
          <a:prstGeom prst="rect">
            <a:avLst/>
          </a:prstGeom>
        </p:spPr>
      </p:pic>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7" name="Rectangle 6"/>
          <p:cNvSpPr/>
          <p:nvPr/>
        </p:nvSpPr>
        <p:spPr>
          <a:xfrm>
            <a:off x="2416708" y="1377642"/>
            <a:ext cx="4356963" cy="646331"/>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Intégration Web S2</a:t>
            </a:r>
          </a:p>
        </p:txBody>
      </p:sp>
    </p:spTree>
    <p:extLst>
      <p:ext uri="{BB962C8B-B14F-4D97-AF65-F5344CB8AC3E}">
        <p14:creationId xmlns:p14="http://schemas.microsoft.com/office/powerpoint/2010/main" val="3640253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467544" y="1268760"/>
            <a:ext cx="8391353" cy="1508105"/>
          </a:xfrm>
          <a:prstGeom prst="rect">
            <a:avLst/>
          </a:prstGeom>
          <a:noFill/>
        </p:spPr>
        <p:txBody>
          <a:bodyPr wrap="squar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Utilisation de l’éditeur de texte :</a:t>
            </a:r>
          </a:p>
          <a:p>
            <a:pPr algn="ctr"/>
            <a:r>
              <a:rPr lang="fr-FR" sz="2800" b="1" i="1" u="sng" dirty="0">
                <a:ln w="1905"/>
                <a:solidFill>
                  <a:srgbClr val="FF0000"/>
                </a:solidFill>
                <a:effectLst>
                  <a:innerShdw blurRad="69850" dist="43180" dir="5400000">
                    <a:srgbClr val="000000">
                      <a:alpha val="65000"/>
                    </a:srgbClr>
                  </a:innerShdw>
                </a:effectLst>
              </a:rPr>
              <a:t>Visual Studio Code</a:t>
            </a:r>
            <a:r>
              <a:rPr lang="fr-FR" sz="2800" b="1" dirty="0">
                <a:ln w="1905"/>
                <a:solidFill>
                  <a:srgbClr val="FF0000"/>
                </a:solidFill>
                <a:effectLst>
                  <a:innerShdw blurRad="69850" dist="43180" dir="5400000">
                    <a:srgbClr val="000000">
                      <a:alpha val="65000"/>
                    </a:srgbClr>
                  </a:innerShdw>
                </a:effectLst>
              </a:rPr>
              <a:t> est imposé</a:t>
            </a:r>
          </a:p>
          <a:p>
            <a:pPr algn="ctr"/>
            <a:r>
              <a:rPr lang="fr-FR" sz="2800" b="1" dirty="0">
                <a:ln w="1905"/>
                <a:solidFill>
                  <a:srgbClr val="FF0000"/>
                </a:solidFill>
                <a:effectLst>
                  <a:innerShdw blurRad="69850" dist="43180" dir="5400000">
                    <a:srgbClr val="000000">
                      <a:alpha val="65000"/>
                    </a:srgbClr>
                  </a:innerShdw>
                </a:effectLst>
              </a:rPr>
              <a:t>Utilisation de la version portable si nécessaire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82" y="2996952"/>
            <a:ext cx="1969393" cy="1961083"/>
          </a:xfrm>
          <a:prstGeom prst="rect">
            <a:avLst/>
          </a:prstGeom>
        </p:spPr>
      </p:pic>
      <p:sp>
        <p:nvSpPr>
          <p:cNvPr id="13" name="Rectangle 12"/>
          <p:cNvSpPr/>
          <p:nvPr/>
        </p:nvSpPr>
        <p:spPr>
          <a:xfrm>
            <a:off x="-236212" y="5231993"/>
            <a:ext cx="9377833" cy="1261884"/>
          </a:xfrm>
          <a:prstGeom prst="rect">
            <a:avLst/>
          </a:prstGeom>
          <a:noFill/>
        </p:spPr>
        <p:txBody>
          <a:bodyPr wrap="square" lIns="91440" tIns="45720" rIns="91440" bIns="45720">
            <a:spAutoFit/>
          </a:bodyPr>
          <a:lstStyle/>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4"/>
              </a:rPr>
              <a:t>https://azure.microsoft.com/fr-fr/products/visual-studio-code</a:t>
            </a: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4"/>
              </a:rPr>
              <a:t>/</a:t>
            </a:r>
            <a:endPar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5"/>
              </a:rPr>
              <a:t>https://sourceforge.net/projects/vscode-portable/</a:t>
            </a: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2629" y="2896654"/>
            <a:ext cx="5609845" cy="2335339"/>
          </a:xfrm>
          <a:prstGeom prst="rect">
            <a:avLst/>
          </a:prstGeom>
        </p:spPr>
      </p:pic>
    </p:spTree>
    <p:extLst>
      <p:ext uri="{BB962C8B-B14F-4D97-AF65-F5344CB8AC3E}">
        <p14:creationId xmlns:p14="http://schemas.microsoft.com/office/powerpoint/2010/main" val="4089981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4824"/>
            <a:ext cx="8460432" cy="4320480"/>
          </a:xfrm>
          <a:prstGeom prst="rect">
            <a:avLst/>
          </a:prstGeom>
        </p:spPr>
      </p:pic>
    </p:spTree>
    <p:extLst>
      <p:ext uri="{BB962C8B-B14F-4D97-AF65-F5344CB8AC3E}">
        <p14:creationId xmlns:p14="http://schemas.microsoft.com/office/powerpoint/2010/main" val="12616462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7"/>
            <a:ext cx="8460432" cy="4459407"/>
          </a:xfrm>
          <a:prstGeom prst="rect">
            <a:avLst/>
          </a:prstGeom>
        </p:spPr>
      </p:pic>
    </p:spTree>
    <p:extLst>
      <p:ext uri="{BB962C8B-B14F-4D97-AF65-F5344CB8AC3E}">
        <p14:creationId xmlns:p14="http://schemas.microsoft.com/office/powerpoint/2010/main" val="29998486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8034"/>
            <a:ext cx="8316416" cy="4303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7566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28800"/>
            <a:ext cx="8280919"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4872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28800"/>
            <a:ext cx="8136904" cy="446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7135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681163"/>
            <a:ext cx="8280920" cy="4484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8415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7"/>
            <a:ext cx="8460432" cy="4459407"/>
          </a:xfrm>
          <a:prstGeom prst="rect">
            <a:avLst/>
          </a:prstGeom>
        </p:spPr>
      </p:pic>
    </p:spTree>
    <p:extLst>
      <p:ext uri="{BB962C8B-B14F-4D97-AF65-F5344CB8AC3E}">
        <p14:creationId xmlns:p14="http://schemas.microsoft.com/office/powerpoint/2010/main" val="5808305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7"/>
            <a:ext cx="8460432" cy="4459407"/>
          </a:xfrm>
          <a:prstGeom prst="rect">
            <a:avLst/>
          </a:prstGeom>
        </p:spPr>
      </p:pic>
    </p:spTree>
    <p:extLst>
      <p:ext uri="{BB962C8B-B14F-4D97-AF65-F5344CB8AC3E}">
        <p14:creationId xmlns:p14="http://schemas.microsoft.com/office/powerpoint/2010/main" val="31853855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705896"/>
            <a:ext cx="8388424" cy="402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 y="5934471"/>
            <a:ext cx="1911101"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4"/>
              </a:rPr>
              <a:t>Lien source</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4198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41984" y="5613711"/>
            <a:ext cx="4283968" cy="78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9842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109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487" y="1705898"/>
            <a:ext cx="8369945" cy="415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5560" y="5085184"/>
            <a:ext cx="3456679" cy="129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90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3150596" y="1340768"/>
            <a:ext cx="3246402"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éditeurs de texte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738"/>
            <a:ext cx="9144000" cy="3978283"/>
          </a:xfrm>
          <a:prstGeom prst="rect">
            <a:avLst/>
          </a:prstGeom>
        </p:spPr>
      </p:pic>
    </p:spTree>
    <p:extLst>
      <p:ext uri="{BB962C8B-B14F-4D97-AF65-F5344CB8AC3E}">
        <p14:creationId xmlns:p14="http://schemas.microsoft.com/office/powerpoint/2010/main" val="14836597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8" y="1743075"/>
            <a:ext cx="903922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4953112"/>
            <a:ext cx="6967884" cy="142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14572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705898"/>
            <a:ext cx="8484815" cy="3356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5062767"/>
            <a:ext cx="3744416" cy="126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5062768"/>
            <a:ext cx="3600400" cy="126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4293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1705896"/>
            <a:ext cx="8580635" cy="4459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780927"/>
            <a:ext cx="3735671" cy="1440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24548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1847850"/>
            <a:ext cx="7947421" cy="258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330" y="4349519"/>
            <a:ext cx="3553493" cy="1963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6859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628800"/>
            <a:ext cx="7940749" cy="4519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23790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916832"/>
            <a:ext cx="407670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230" y="1916832"/>
            <a:ext cx="5000625"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13082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483768" y="2548427"/>
            <a:ext cx="4365299" cy="646331"/>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36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5934036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5" name="Rectangle 4"/>
          <p:cNvSpPr/>
          <p:nvPr/>
        </p:nvSpPr>
        <p:spPr>
          <a:xfrm>
            <a:off x="23190" y="2060848"/>
            <a:ext cx="9144000" cy="1200329"/>
          </a:xfrm>
          <a:prstGeom prst="rect">
            <a:avLst/>
          </a:prstGeom>
        </p:spPr>
        <p:txBody>
          <a:bodyPr wrap="square">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requêtes média (media </a:t>
            </a:r>
            <a:r>
              <a:rPr lang="fr-FR"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permettent de modifier l'apparence d'un site ou d'une application en fonction du type d'appareil (impression ou écran par exemple) et de ses caractéristiques(la résolution d'écran ou la largeur de la zone d'affichage (</a:t>
            </a:r>
            <a:r>
              <a:rPr lang="fr-FR"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viewport</a:t>
            </a:r>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par exemple).</a:t>
            </a:r>
            <a:endParaRPr lang="fr-FR" dirty="0"/>
          </a:p>
        </p:txBody>
      </p:sp>
      <p:pic>
        <p:nvPicPr>
          <p:cNvPr id="9" name="Image 8"/>
          <p:cNvPicPr>
            <a:picLocks noChangeAspect="1"/>
          </p:cNvPicPr>
          <p:nvPr/>
        </p:nvPicPr>
        <p:blipFill>
          <a:blip r:embed="rId3"/>
          <a:stretch>
            <a:fillRect/>
          </a:stretch>
        </p:blipFill>
        <p:spPr>
          <a:xfrm>
            <a:off x="-1276" y="4294341"/>
            <a:ext cx="9145276" cy="1028844"/>
          </a:xfrm>
          <a:prstGeom prst="rect">
            <a:avLst/>
          </a:prstGeom>
        </p:spPr>
      </p:pic>
    </p:spTree>
    <p:extLst>
      <p:ext uri="{BB962C8B-B14F-4D97-AF65-F5344CB8AC3E}">
        <p14:creationId xmlns:p14="http://schemas.microsoft.com/office/powerpoint/2010/main" val="18475286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7"/>
            <a:ext cx="8388424" cy="4387399"/>
          </a:xfrm>
          <a:prstGeom prst="rect">
            <a:avLst/>
          </a:prstGeom>
        </p:spPr>
      </p:pic>
    </p:spTree>
    <p:extLst>
      <p:ext uri="{BB962C8B-B14F-4D97-AF65-F5344CB8AC3E}">
        <p14:creationId xmlns:p14="http://schemas.microsoft.com/office/powerpoint/2010/main" val="3305123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119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705897"/>
            <a:ext cx="7992888" cy="4387399"/>
          </a:xfrm>
          <a:prstGeom prst="rect">
            <a:avLst/>
          </a:prstGeom>
        </p:spPr>
      </p:pic>
    </p:spTree>
    <p:extLst>
      <p:ext uri="{BB962C8B-B14F-4D97-AF65-F5344CB8AC3E}">
        <p14:creationId xmlns:p14="http://schemas.microsoft.com/office/powerpoint/2010/main" val="211523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3150596" y="1340768"/>
            <a:ext cx="3246402"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éditeurs de texte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966" y="1967126"/>
            <a:ext cx="5915546" cy="3843221"/>
          </a:xfrm>
          <a:prstGeom prst="rect">
            <a:avLst/>
          </a:prstGeom>
        </p:spPr>
      </p:pic>
    </p:spTree>
    <p:extLst>
      <p:ext uri="{BB962C8B-B14F-4D97-AF65-F5344CB8AC3E}">
        <p14:creationId xmlns:p14="http://schemas.microsoft.com/office/powerpoint/2010/main" val="914055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1769995"/>
            <a:ext cx="4790953" cy="3623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705897"/>
            <a:ext cx="3534640" cy="4422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58620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705896"/>
            <a:ext cx="7920880" cy="4315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93291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24725"/>
            <a:ext cx="7992888"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36551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10" y="1705898"/>
            <a:ext cx="8323022" cy="4243382"/>
          </a:xfrm>
          <a:prstGeom prst="rect">
            <a:avLst/>
          </a:prstGeom>
        </p:spPr>
      </p:pic>
    </p:spTree>
    <p:extLst>
      <p:ext uri="{BB962C8B-B14F-4D97-AF65-F5344CB8AC3E}">
        <p14:creationId xmlns:p14="http://schemas.microsoft.com/office/powerpoint/2010/main" val="13196627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6"/>
            <a:ext cx="8388424" cy="4243383"/>
          </a:xfrm>
          <a:prstGeom prst="rect">
            <a:avLst/>
          </a:prstGeom>
        </p:spPr>
      </p:pic>
    </p:spTree>
    <p:extLst>
      <p:ext uri="{BB962C8B-B14F-4D97-AF65-F5344CB8AC3E}">
        <p14:creationId xmlns:p14="http://schemas.microsoft.com/office/powerpoint/2010/main" val="35875899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090" y="1705897"/>
            <a:ext cx="54102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62642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7" y="1705897"/>
            <a:ext cx="8444625" cy="438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0486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39" y="1732478"/>
            <a:ext cx="8078269" cy="3784754"/>
          </a:xfrm>
          <a:prstGeom prst="rect">
            <a:avLst/>
          </a:prstGeom>
        </p:spPr>
      </p:pic>
      <p:sp>
        <p:nvSpPr>
          <p:cNvPr id="11" name="Rectangle 10"/>
          <p:cNvSpPr/>
          <p:nvPr/>
        </p:nvSpPr>
        <p:spPr>
          <a:xfrm>
            <a:off x="2663737" y="5632102"/>
            <a:ext cx="4229043"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Et pour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l’Iphone</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x : </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4"/>
              </a:rPr>
              <a:t>Cliquez </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7982188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287645" y="1244232"/>
            <a:ext cx="2972289"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Media-</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queries</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6"/>
            <a:ext cx="8316416" cy="4315391"/>
          </a:xfrm>
          <a:prstGeom prst="rect">
            <a:avLst/>
          </a:prstGeom>
        </p:spPr>
      </p:pic>
    </p:spTree>
    <p:extLst>
      <p:ext uri="{BB962C8B-B14F-4D97-AF65-F5344CB8AC3E}">
        <p14:creationId xmlns:p14="http://schemas.microsoft.com/office/powerpoint/2010/main" val="4329653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129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630549" y="1844824"/>
            <a:ext cx="3929282" cy="646331"/>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Propriétés CSS3</a:t>
            </a:r>
          </a:p>
        </p:txBody>
      </p:sp>
    </p:spTree>
    <p:extLst>
      <p:ext uri="{BB962C8B-B14F-4D97-AF65-F5344CB8AC3E}">
        <p14:creationId xmlns:p14="http://schemas.microsoft.com/office/powerpoint/2010/main" val="376137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1408642" y="1056503"/>
            <a:ext cx="8242565" cy="1754326"/>
          </a:xfrm>
          <a:prstGeom prst="rect">
            <a:avLst/>
          </a:prstGeom>
          <a:noFill/>
        </p:spPr>
        <p:txBody>
          <a:bodyPr wrap="squar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Votre site sera à mettre en ligne,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utilisation de </a:t>
            </a:r>
            <a:r>
              <a:rPr lang="fr-FR" sz="36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FileZilla</a:t>
            </a: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Client</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sur le serveur de l’iut.</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1356072"/>
            <a:ext cx="984696" cy="984696"/>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2806981"/>
            <a:ext cx="7560840" cy="3055954"/>
          </a:xfrm>
          <a:prstGeom prst="rect">
            <a:avLst/>
          </a:prstGeom>
        </p:spPr>
      </p:pic>
    </p:spTree>
    <p:extLst>
      <p:ext uri="{BB962C8B-B14F-4D97-AF65-F5344CB8AC3E}">
        <p14:creationId xmlns:p14="http://schemas.microsoft.com/office/powerpoint/2010/main" val="34267516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705896"/>
            <a:ext cx="7992888" cy="4315392"/>
          </a:xfrm>
          <a:prstGeom prst="rect">
            <a:avLst/>
          </a:prstGeom>
        </p:spPr>
      </p:pic>
    </p:spTree>
    <p:extLst>
      <p:ext uri="{BB962C8B-B14F-4D97-AF65-F5344CB8AC3E}">
        <p14:creationId xmlns:p14="http://schemas.microsoft.com/office/powerpoint/2010/main" val="42197875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20" y="1705897"/>
            <a:ext cx="7788888" cy="4486275"/>
          </a:xfrm>
          <a:prstGeom prst="rect">
            <a:avLst/>
          </a:prstGeom>
        </p:spPr>
      </p:pic>
      <p:cxnSp>
        <p:nvCxnSpPr>
          <p:cNvPr id="4" name="Connecteur droit 3"/>
          <p:cNvCxnSpPr/>
          <p:nvPr/>
        </p:nvCxnSpPr>
        <p:spPr bwMode="auto">
          <a:xfrm>
            <a:off x="1331640" y="4221088"/>
            <a:ext cx="5544616"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6244947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7"/>
            <a:ext cx="8460432" cy="4459407"/>
          </a:xfrm>
          <a:prstGeom prst="rect">
            <a:avLst/>
          </a:prstGeom>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4044801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705897"/>
            <a:ext cx="8064896" cy="4023390"/>
          </a:xfrm>
          <a:prstGeom prst="rect">
            <a:avLst/>
          </a:prstGeom>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21812210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7"/>
            <a:ext cx="8316416" cy="4315391"/>
          </a:xfrm>
          <a:prstGeom prst="rect">
            <a:avLst/>
          </a:prstGeom>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24508862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7"/>
            <a:ext cx="8388424" cy="4387400"/>
          </a:xfrm>
          <a:prstGeom prst="rect">
            <a:avLst/>
          </a:prstGeom>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25368495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705896"/>
            <a:ext cx="8064896" cy="4315392"/>
          </a:xfrm>
          <a:prstGeom prst="rect">
            <a:avLst/>
          </a:prstGeom>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21056081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705897"/>
            <a:ext cx="7992887" cy="4387399"/>
          </a:xfrm>
          <a:prstGeom prst="rect">
            <a:avLst/>
          </a:prstGeom>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33574380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209800"/>
            <a:ext cx="8064896" cy="2438400"/>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34979613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139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734472"/>
            <a:ext cx="7992888" cy="4214808"/>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3058467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0" y="1196752"/>
            <a:ext cx="9144000" cy="5078313"/>
          </a:xfrm>
          <a:prstGeom prst="rect">
            <a:avLst/>
          </a:prstGeom>
          <a:noFill/>
        </p:spPr>
        <p:txBody>
          <a:bodyPr wrap="squar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identifiants et les mots de passe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ont été transmis en début d’année.</a:t>
            </a:r>
          </a:p>
          <a:p>
            <a:pPr algn="ctr"/>
            <a:endPar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Vous devrez créer un sous-dossier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36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a:t>
            </a: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avancé + votre nom »</a:t>
            </a:r>
          </a:p>
          <a:p>
            <a:pPr algn="ctr"/>
            <a:endPar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Pensez à être organiser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Style.css</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Index.html</a:t>
            </a:r>
          </a:p>
        </p:txBody>
      </p:sp>
    </p:spTree>
    <p:extLst>
      <p:ext uri="{BB962C8B-B14F-4D97-AF65-F5344CB8AC3E}">
        <p14:creationId xmlns:p14="http://schemas.microsoft.com/office/powerpoint/2010/main" val="2269119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928812"/>
            <a:ext cx="7416824" cy="3228380"/>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10182275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36" y="1705897"/>
            <a:ext cx="8134188" cy="4315392"/>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32205502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069703"/>
            <a:ext cx="7848872" cy="3324225"/>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270949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5897"/>
            <a:ext cx="7776864" cy="4209128"/>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18178222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772816"/>
            <a:ext cx="8136903" cy="4099346"/>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3629961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705897"/>
            <a:ext cx="7704855" cy="4132928"/>
          </a:xfrm>
          <a:prstGeom prst="rect">
            <a:avLst/>
          </a:prstGeom>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19277757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8"/>
            <a:ext cx="8316416" cy="4387398"/>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31270276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705897"/>
            <a:ext cx="7920880" cy="4315391"/>
          </a:xfrm>
          <a:prstGeom prst="rect">
            <a:avLst/>
          </a:prstGeom>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33019952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86" y="1705896"/>
            <a:ext cx="8156530" cy="4315391"/>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14237637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149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660763"/>
            <a:ext cx="8208912" cy="4432533"/>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1160965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699792" y="2780928"/>
            <a:ext cx="4097597"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Rappel sur le langage html</a:t>
            </a:r>
          </a:p>
        </p:txBody>
      </p:sp>
    </p:spTree>
    <p:extLst>
      <p:ext uri="{BB962C8B-B14F-4D97-AF65-F5344CB8AC3E}">
        <p14:creationId xmlns:p14="http://schemas.microsoft.com/office/powerpoint/2010/main" val="11946692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71" y="1705897"/>
            <a:ext cx="8025745" cy="4315391"/>
          </a:xfrm>
          <a:prstGeom prst="rect">
            <a:avLst/>
          </a:prstGeom>
        </p:spPr>
      </p:pic>
      <p:sp>
        <p:nvSpPr>
          <p:cNvPr id="12" name="Rectangle 11"/>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19214029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705897"/>
            <a:ext cx="8064896" cy="4410075"/>
          </a:xfrm>
          <a:prstGeom prst="rect">
            <a:avLst/>
          </a:prstGeom>
        </p:spPr>
      </p:pic>
      <p:sp>
        <p:nvSpPr>
          <p:cNvPr id="12" name="Rectangle 11"/>
          <p:cNvSpPr/>
          <p:nvPr/>
        </p:nvSpPr>
        <p:spPr>
          <a:xfrm>
            <a:off x="3594135" y="1244232"/>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10967952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50127"/>
            <a:ext cx="8064896" cy="434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28654803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381250"/>
            <a:ext cx="854222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34088731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060848"/>
            <a:ext cx="7920880"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23632815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44824"/>
            <a:ext cx="8097585" cy="429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19396528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85950"/>
            <a:ext cx="8169593" cy="4207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22350694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05896"/>
            <a:ext cx="8064896" cy="4315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4927044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3" name="Rectangle 12"/>
          <p:cNvSpPr/>
          <p:nvPr/>
        </p:nvSpPr>
        <p:spPr>
          <a:xfrm>
            <a:off x="1600986" y="1772816"/>
            <a:ext cx="6423553" cy="1938992"/>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Il existe de nombreux sites qui permettent </a:t>
            </a: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de s’exercer en css3 (voir les annexes)</a:t>
            </a: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3"/>
              </a:rPr>
              <a:t>Tutowebdesign.com</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4"/>
              </a:rPr>
              <a:t>w3schools.com</a:t>
            </a:r>
            <a:endParaRPr lang="fr-FR" sz="1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1" name="Rectangle 10"/>
          <p:cNvSpPr/>
          <p:nvPr/>
        </p:nvSpPr>
        <p:spPr>
          <a:xfrm>
            <a:off x="3560969" y="1268760"/>
            <a:ext cx="2425665"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Propriété CSS3</a:t>
            </a:r>
          </a:p>
        </p:txBody>
      </p:sp>
    </p:spTree>
    <p:extLst>
      <p:ext uri="{BB962C8B-B14F-4D97-AF65-F5344CB8AC3E}">
        <p14:creationId xmlns:p14="http://schemas.microsoft.com/office/powerpoint/2010/main" val="39860196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159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488427" y="1244232"/>
            <a:ext cx="8570744" cy="3046988"/>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Mémento des propriétés CSS</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Cette liste non exhaustive des propriétés CSS qui existent en CSS3. </a:t>
            </a:r>
          </a:p>
          <a:p>
            <a:pPr algn="ctr"/>
            <a:endParaRPr lang="fr-FR" sz="1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endParaRPr lang="fr-FR" sz="1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r>
              <a:rPr lang="fr-FR" sz="1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La liste est non exhaustive car mon but n'est pas de faire la liste de toutes</a:t>
            </a:r>
          </a:p>
          <a:p>
            <a:r>
              <a:rPr lang="fr-FR" sz="1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les propriétés CSS qui peuvent exister :</a:t>
            </a:r>
          </a:p>
          <a:p>
            <a:endParaRPr lang="fr-FR" sz="1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1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Il y en a vraiment trop (plus de deux cents !) </a:t>
            </a:r>
          </a:p>
          <a:p>
            <a:pPr algn="ctr"/>
            <a:r>
              <a:rPr lang="fr-FR" sz="1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et certaines sont très rarement utilisées.</a:t>
            </a:r>
          </a:p>
        </p:txBody>
      </p:sp>
    </p:spTree>
    <p:extLst>
      <p:ext uri="{BB962C8B-B14F-4D97-AF65-F5344CB8AC3E}">
        <p14:creationId xmlns:p14="http://schemas.microsoft.com/office/powerpoint/2010/main" val="913356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525" y="1802434"/>
            <a:ext cx="6138987" cy="4141166"/>
          </a:xfrm>
          <a:prstGeom prst="rect">
            <a:avLst/>
          </a:prstGeom>
        </p:spPr>
      </p:pic>
    </p:spTree>
    <p:extLst>
      <p:ext uri="{BB962C8B-B14F-4D97-AF65-F5344CB8AC3E}">
        <p14:creationId xmlns:p14="http://schemas.microsoft.com/office/powerpoint/2010/main" val="36876022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43861" y="1244232"/>
            <a:ext cx="445987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Mémento des propriétés CSS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72816"/>
            <a:ext cx="7776864" cy="4248472"/>
          </a:xfrm>
          <a:prstGeom prst="rect">
            <a:avLst/>
          </a:prstGeom>
        </p:spPr>
      </p:pic>
    </p:spTree>
    <p:extLst>
      <p:ext uri="{BB962C8B-B14F-4D97-AF65-F5344CB8AC3E}">
        <p14:creationId xmlns:p14="http://schemas.microsoft.com/office/powerpoint/2010/main" val="20400347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43861" y="1244232"/>
            <a:ext cx="445987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Mémento des propriétés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564904"/>
            <a:ext cx="7848871" cy="3193653"/>
          </a:xfrm>
          <a:prstGeom prst="rect">
            <a:avLst/>
          </a:prstGeom>
        </p:spPr>
      </p:pic>
      <p:pic>
        <p:nvPicPr>
          <p:cNvPr id="563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865016"/>
            <a:ext cx="29527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2239371"/>
            <a:ext cx="551497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25661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43861" y="1244232"/>
            <a:ext cx="445987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Mémento des propriétés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10" y="1712241"/>
            <a:ext cx="7434974" cy="4181475"/>
          </a:xfrm>
          <a:prstGeom prst="rect">
            <a:avLst/>
          </a:prstGeom>
        </p:spPr>
      </p:pic>
    </p:spTree>
    <p:extLst>
      <p:ext uri="{BB962C8B-B14F-4D97-AF65-F5344CB8AC3E}">
        <p14:creationId xmlns:p14="http://schemas.microsoft.com/office/powerpoint/2010/main" val="18917038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43861" y="1244232"/>
            <a:ext cx="445987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Mémento des propriétés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948" y="1705897"/>
            <a:ext cx="7011564" cy="4598342"/>
          </a:xfrm>
          <a:prstGeom prst="rect">
            <a:avLst/>
          </a:prstGeom>
        </p:spPr>
      </p:pic>
    </p:spTree>
    <p:extLst>
      <p:ext uri="{BB962C8B-B14F-4D97-AF65-F5344CB8AC3E}">
        <p14:creationId xmlns:p14="http://schemas.microsoft.com/office/powerpoint/2010/main" val="4831851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43861" y="1244232"/>
            <a:ext cx="445987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Mémento des propriétés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20" y="1705897"/>
            <a:ext cx="7331199" cy="4626045"/>
          </a:xfrm>
          <a:prstGeom prst="rect">
            <a:avLst/>
          </a:prstGeom>
        </p:spPr>
      </p:pic>
    </p:spTree>
    <p:extLst>
      <p:ext uri="{BB962C8B-B14F-4D97-AF65-F5344CB8AC3E}">
        <p14:creationId xmlns:p14="http://schemas.microsoft.com/office/powerpoint/2010/main" val="12340513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4579540"/>
            <a:ext cx="7992888" cy="1628775"/>
          </a:xfrm>
          <a:prstGeom prst="rect">
            <a:avLst/>
          </a:prstGeom>
        </p:spPr>
      </p:pic>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43861" y="1244232"/>
            <a:ext cx="445987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Mémento des propriétés CSS</a:t>
            </a: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690687"/>
            <a:ext cx="8064896" cy="3476625"/>
          </a:xfrm>
          <a:prstGeom prst="rect">
            <a:avLst/>
          </a:prstGeom>
        </p:spPr>
      </p:pic>
    </p:spTree>
    <p:extLst>
      <p:ext uri="{BB962C8B-B14F-4D97-AF65-F5344CB8AC3E}">
        <p14:creationId xmlns:p14="http://schemas.microsoft.com/office/powerpoint/2010/main" val="32574803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43861" y="1244232"/>
            <a:ext cx="445987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Mémento des propriétés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65" y="2276872"/>
            <a:ext cx="8208912" cy="3117056"/>
          </a:xfrm>
          <a:prstGeom prst="rect">
            <a:avLst/>
          </a:prstGeom>
        </p:spPr>
      </p:pic>
    </p:spTree>
    <p:extLst>
      <p:ext uri="{BB962C8B-B14F-4D97-AF65-F5344CB8AC3E}">
        <p14:creationId xmlns:p14="http://schemas.microsoft.com/office/powerpoint/2010/main" val="23012264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43861" y="1244232"/>
            <a:ext cx="445987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Mémento des propriétés CSS</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48" y="2204864"/>
            <a:ext cx="8438800" cy="2808312"/>
          </a:xfrm>
          <a:prstGeom prst="rect">
            <a:avLst/>
          </a:prstGeom>
        </p:spPr>
      </p:pic>
    </p:spTree>
    <p:extLst>
      <p:ext uri="{BB962C8B-B14F-4D97-AF65-F5344CB8AC3E}">
        <p14:creationId xmlns:p14="http://schemas.microsoft.com/office/powerpoint/2010/main" val="25565966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123291" y="3068960"/>
            <a:ext cx="5878532" cy="1015663"/>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Merci pour votre attention</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2798955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169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3491880" y="2276872"/>
            <a:ext cx="2826416" cy="1015663"/>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ANNEXES  :</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294142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5" y="1340768"/>
            <a:ext cx="7105650" cy="4755232"/>
          </a:xfrm>
          <a:prstGeom prst="rect">
            <a:avLst/>
          </a:prstGeom>
        </p:spPr>
      </p:pic>
    </p:spTree>
    <p:extLst>
      <p:ext uri="{BB962C8B-B14F-4D97-AF65-F5344CB8AC3E}">
        <p14:creationId xmlns:p14="http://schemas.microsoft.com/office/powerpoint/2010/main" val="18705743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170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3492843" y="1244232"/>
            <a:ext cx="2561920"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Sources - aides:</a:t>
            </a:r>
          </a:p>
        </p:txBody>
      </p:sp>
      <p:sp>
        <p:nvSpPr>
          <p:cNvPr id="12" name="Rectangle 11"/>
          <p:cNvSpPr/>
          <p:nvPr/>
        </p:nvSpPr>
        <p:spPr>
          <a:xfrm>
            <a:off x="3710426" y="1711728"/>
            <a:ext cx="212673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Webographie</a:t>
            </a:r>
          </a:p>
        </p:txBody>
      </p:sp>
      <p:sp>
        <p:nvSpPr>
          <p:cNvPr id="13" name="Rectangle 12"/>
          <p:cNvSpPr/>
          <p:nvPr/>
        </p:nvSpPr>
        <p:spPr>
          <a:xfrm>
            <a:off x="251521" y="2348881"/>
            <a:ext cx="8136904" cy="3785652"/>
          </a:xfrm>
          <a:prstGeom prst="rect">
            <a:avLst/>
          </a:prstGeom>
          <a:noFill/>
        </p:spPr>
        <p:txBody>
          <a:bodyPr wrap="square" lIns="91440" tIns="45720" rIns="91440" bIns="45720">
            <a:spAutoFit/>
          </a:bodyPr>
          <a:lstStyle/>
          <a:p>
            <a:r>
              <a:rPr lang="fr-FR" sz="2400" dirty="0">
                <a:solidFill>
                  <a:schemeClr val="accent2">
                    <a:lumMod val="75000"/>
                  </a:schemeClr>
                </a:solidFill>
              </a:rPr>
              <a:t>Sites internet</a:t>
            </a:r>
          </a:p>
          <a:p>
            <a:r>
              <a:rPr lang="fr-FR" sz="1200" dirty="0">
                <a:solidFill>
                  <a:schemeClr val="accent2">
                    <a:lumMod val="75000"/>
                  </a:schemeClr>
                </a:solidFill>
              </a:rPr>
              <a:t>https://www.wuzz.fr/</a:t>
            </a:r>
          </a:p>
          <a:p>
            <a:r>
              <a:rPr lang="fr-FR" sz="1200" u="sng" dirty="0">
                <a:solidFill>
                  <a:schemeClr val="accent2">
                    <a:lumMod val="75000"/>
                  </a:schemeClr>
                </a:solidFill>
              </a:rPr>
              <a:t>http://www.startyourdev.com/css/style-css-index</a:t>
            </a:r>
            <a:endParaRPr lang="fr-FR" sz="1200" dirty="0">
              <a:solidFill>
                <a:schemeClr val="accent2">
                  <a:lumMod val="75000"/>
                </a:schemeClr>
              </a:solidFill>
            </a:endParaRPr>
          </a:p>
          <a:p>
            <a:r>
              <a:rPr lang="fr-FR" sz="1200" dirty="0">
                <a:solidFill>
                  <a:schemeClr val="accent2">
                    <a:lumMod val="75000"/>
                  </a:schemeClr>
                </a:solidFill>
              </a:rPr>
              <a:t> </a:t>
            </a:r>
          </a:p>
          <a:p>
            <a:r>
              <a:rPr lang="fr-FR" sz="1200" u="sng" dirty="0">
                <a:solidFill>
                  <a:schemeClr val="accent2">
                    <a:lumMod val="75000"/>
                  </a:schemeClr>
                </a:solidFill>
              </a:rPr>
              <a:t>https://www.w3schools.com/css/default.asp</a:t>
            </a:r>
            <a:endParaRPr lang="fr-FR" sz="1200" dirty="0">
              <a:solidFill>
                <a:schemeClr val="accent2">
                  <a:lumMod val="75000"/>
                </a:schemeClr>
              </a:solidFill>
            </a:endParaRPr>
          </a:p>
          <a:p>
            <a:r>
              <a:rPr lang="fr-FR" sz="1200" dirty="0">
                <a:solidFill>
                  <a:schemeClr val="accent2">
                    <a:lumMod val="75000"/>
                  </a:schemeClr>
                </a:solidFill>
              </a:rPr>
              <a:t> </a:t>
            </a:r>
          </a:p>
          <a:p>
            <a:r>
              <a:rPr lang="fr-FR" sz="1200" u="sng" dirty="0">
                <a:solidFill>
                  <a:schemeClr val="accent2">
                    <a:lumMod val="75000"/>
                  </a:schemeClr>
                </a:solidFill>
              </a:rPr>
              <a:t>http://css.mammouthland.net/</a:t>
            </a:r>
            <a:endParaRPr lang="fr-FR" sz="1200" dirty="0">
              <a:solidFill>
                <a:schemeClr val="accent2">
                  <a:lumMod val="75000"/>
                </a:schemeClr>
              </a:solidFill>
            </a:endParaRPr>
          </a:p>
          <a:p>
            <a:r>
              <a:rPr lang="fr-FR" sz="1200" dirty="0">
                <a:solidFill>
                  <a:schemeClr val="accent2">
                    <a:lumMod val="75000"/>
                  </a:schemeClr>
                </a:solidFill>
              </a:rPr>
              <a:t> </a:t>
            </a:r>
          </a:p>
          <a:p>
            <a:r>
              <a:rPr lang="fr-FR" sz="1200" u="sng" dirty="0">
                <a:solidFill>
                  <a:schemeClr val="accent2">
                    <a:lumMod val="75000"/>
                  </a:schemeClr>
                </a:solidFill>
              </a:rPr>
              <a:t>http://fr.html.net/tutorials/css/lesson1.php</a:t>
            </a:r>
            <a:endParaRPr lang="fr-FR" sz="1200" dirty="0">
              <a:solidFill>
                <a:schemeClr val="accent2">
                  <a:lumMod val="75000"/>
                </a:schemeClr>
              </a:solidFill>
            </a:endParaRPr>
          </a:p>
          <a:p>
            <a:r>
              <a:rPr lang="fr-FR" sz="1200" dirty="0">
                <a:solidFill>
                  <a:schemeClr val="accent2">
                    <a:lumMod val="75000"/>
                  </a:schemeClr>
                </a:solidFill>
              </a:rPr>
              <a:t> </a:t>
            </a:r>
          </a:p>
          <a:p>
            <a:r>
              <a:rPr lang="fr-FR" sz="1200" u="sng" dirty="0">
                <a:solidFill>
                  <a:schemeClr val="accent2">
                    <a:lumMod val="75000"/>
                  </a:schemeClr>
                </a:solidFill>
              </a:rPr>
              <a:t>http://www.csszengarden.com/</a:t>
            </a:r>
            <a:endParaRPr lang="fr-FR" sz="1200" dirty="0">
              <a:solidFill>
                <a:schemeClr val="accent2">
                  <a:lumMod val="75000"/>
                </a:schemeClr>
              </a:solidFill>
            </a:endParaRPr>
          </a:p>
          <a:p>
            <a:r>
              <a:rPr lang="fr-FR" sz="1200" dirty="0">
                <a:solidFill>
                  <a:schemeClr val="accent2">
                    <a:lumMod val="75000"/>
                  </a:schemeClr>
                </a:solidFill>
              </a:rPr>
              <a:t> </a:t>
            </a:r>
          </a:p>
          <a:p>
            <a:r>
              <a:rPr lang="fr-FR" sz="1200" u="sng" dirty="0">
                <a:solidFill>
                  <a:schemeClr val="accent2">
                    <a:lumMod val="75000"/>
                  </a:schemeClr>
                </a:solidFill>
              </a:rPr>
              <a:t>http://www.mezzoblue.com/</a:t>
            </a:r>
            <a:endParaRPr lang="fr-FR" sz="1200" dirty="0">
              <a:solidFill>
                <a:schemeClr val="accent2">
                  <a:lumMod val="75000"/>
                </a:schemeClr>
              </a:solidFill>
            </a:endParaRPr>
          </a:p>
          <a:p>
            <a:r>
              <a:rPr lang="fr-FR" sz="1200" dirty="0">
                <a:solidFill>
                  <a:schemeClr val="accent2">
                    <a:lumMod val="75000"/>
                  </a:schemeClr>
                </a:solidFill>
              </a:rPr>
              <a:t> </a:t>
            </a:r>
          </a:p>
          <a:p>
            <a:r>
              <a:rPr lang="fr-FR" sz="1200" u="sng" dirty="0">
                <a:solidFill>
                  <a:schemeClr val="accent2">
                    <a:lumMod val="75000"/>
                  </a:schemeClr>
                </a:solidFill>
              </a:rPr>
              <a:t>http://www.webdesignertrends.com/2015/07/12-templates-html5-css3-gratuits-a-telecharger/</a:t>
            </a:r>
            <a:endParaRPr lang="fr-FR" sz="1200" dirty="0">
              <a:solidFill>
                <a:schemeClr val="accent2">
                  <a:lumMod val="75000"/>
                </a:schemeClr>
              </a:solidFill>
            </a:endParaRPr>
          </a:p>
          <a:p>
            <a:r>
              <a:rPr lang="fr-FR" sz="1200" u="sng" dirty="0">
                <a:solidFill>
                  <a:schemeClr val="accent2">
                    <a:lumMod val="75000"/>
                  </a:schemeClr>
                </a:solidFill>
              </a:rPr>
              <a:t>https://openclassrooms.com/courses/apprenez-a-creer-votre-site-web-avec-html5-et-css3</a:t>
            </a:r>
            <a:endParaRPr lang="fr-FR" sz="1200" dirty="0">
              <a:solidFill>
                <a:schemeClr val="accent2">
                  <a:lumMod val="75000"/>
                </a:schemeClr>
              </a:solidFill>
            </a:endParaRPr>
          </a:p>
          <a:p>
            <a:r>
              <a:rPr lang="fr-FR" sz="1200" u="sng" dirty="0">
                <a:solidFill>
                  <a:schemeClr val="accent2">
                    <a:lumMod val="75000"/>
                  </a:schemeClr>
                </a:solidFill>
              </a:rPr>
              <a:t>http://www.html5-css3-pense-bete.fr/</a:t>
            </a:r>
            <a:endParaRPr lang="fr-FR" sz="1200" dirty="0">
              <a:solidFill>
                <a:schemeClr val="accent2">
                  <a:lumMod val="75000"/>
                </a:schemeClr>
              </a:solidFill>
            </a:endParaRPr>
          </a:p>
          <a:p>
            <a:r>
              <a:rPr lang="fr-FR" sz="1200" u="sng" dirty="0">
                <a:solidFill>
                  <a:schemeClr val="accent2">
                    <a:lumMod val="75000"/>
                  </a:schemeClr>
                </a:solidFill>
              </a:rPr>
              <a:t>https://www.alsacreations.com/article/lire/1374-html-5-structure-globale-du-document.html</a:t>
            </a:r>
            <a:endParaRPr lang="fr-FR" sz="1200" dirty="0">
              <a:solidFill>
                <a:schemeClr val="accent2">
                  <a:lumMod val="75000"/>
                </a:schemeClr>
              </a:solidFill>
            </a:endParaRPr>
          </a:p>
          <a:p>
            <a:r>
              <a:rPr lang="fr-FR" sz="1200" u="sng" dirty="0">
                <a:solidFill>
                  <a:schemeClr val="accent2">
                    <a:lumMod val="75000"/>
                  </a:schemeClr>
                </a:solidFill>
              </a:rPr>
              <a:t>https://caniuse.com/</a:t>
            </a:r>
            <a:r>
              <a:rPr lang="fr-FR" sz="1200" dirty="0">
                <a:solidFill>
                  <a:schemeClr val="accent2">
                    <a:lumMod val="75000"/>
                  </a:schemeClr>
                </a:solidFill>
              </a:rPr>
              <a:t> permet de connaitre les versions qui prennent en charge les </a:t>
            </a:r>
            <a:r>
              <a:rPr lang="fr-FR" sz="1200" dirty="0" err="1">
                <a:solidFill>
                  <a:schemeClr val="accent2">
                    <a:lumMod val="75000"/>
                  </a:schemeClr>
                </a:solidFill>
              </a:rPr>
              <a:t>css</a:t>
            </a:r>
            <a:r>
              <a:rPr lang="fr-FR" sz="1200" dirty="0">
                <a:solidFill>
                  <a:schemeClr val="accent2">
                    <a:lumMod val="75000"/>
                  </a:schemeClr>
                </a:solidFill>
              </a:rPr>
              <a:t> </a:t>
            </a:r>
            <a:r>
              <a:rPr lang="fr-FR" sz="1200" dirty="0" err="1">
                <a:solidFill>
                  <a:schemeClr val="accent2">
                    <a:lumMod val="75000"/>
                  </a:schemeClr>
                </a:solidFill>
              </a:rPr>
              <a:t>pluging</a:t>
            </a:r>
            <a:r>
              <a:rPr lang="fr-FR" sz="1200" dirty="0">
                <a:solidFill>
                  <a:schemeClr val="accent2">
                    <a:lumMod val="75000"/>
                  </a:schemeClr>
                </a:solidFill>
              </a:rPr>
              <a:t> …</a:t>
            </a:r>
          </a:p>
        </p:txBody>
      </p:sp>
    </p:spTree>
    <p:extLst>
      <p:ext uri="{BB962C8B-B14F-4D97-AF65-F5344CB8AC3E}">
        <p14:creationId xmlns:p14="http://schemas.microsoft.com/office/powerpoint/2010/main" val="21168651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171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3492844" y="1244232"/>
            <a:ext cx="2561920"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Sources - aides:</a:t>
            </a:r>
          </a:p>
        </p:txBody>
      </p:sp>
      <p:sp>
        <p:nvSpPr>
          <p:cNvPr id="13" name="Rectangle 12"/>
          <p:cNvSpPr/>
          <p:nvPr/>
        </p:nvSpPr>
        <p:spPr>
          <a:xfrm>
            <a:off x="251521" y="1768375"/>
            <a:ext cx="8136904" cy="4770537"/>
          </a:xfrm>
          <a:prstGeom prst="rect">
            <a:avLst/>
          </a:prstGeom>
          <a:noFill/>
        </p:spPr>
        <p:txBody>
          <a:bodyPr wrap="square" lIns="91440" tIns="45720" rIns="91440" bIns="45720">
            <a:spAutoFit/>
          </a:bodyPr>
          <a:lstStyle/>
          <a:p>
            <a:r>
              <a:rPr lang="fr-FR" sz="1600" dirty="0">
                <a:solidFill>
                  <a:schemeClr val="accent2">
                    <a:lumMod val="75000"/>
                  </a:schemeClr>
                </a:solidFill>
              </a:rPr>
              <a:t>Techniques CSS</a:t>
            </a:r>
          </a:p>
          <a:p>
            <a:endParaRPr lang="fr-FR" sz="1600" dirty="0">
              <a:solidFill>
                <a:schemeClr val="accent2">
                  <a:lumMod val="75000"/>
                </a:schemeClr>
              </a:solidFill>
            </a:endParaRPr>
          </a:p>
          <a:p>
            <a:r>
              <a:rPr lang="fr-FR" sz="1600" dirty="0">
                <a:solidFill>
                  <a:schemeClr val="accent2">
                    <a:lumMod val="75000"/>
                  </a:schemeClr>
                </a:solidFill>
              </a:rPr>
              <a:t>•	http://pompage.net/pompe/cssdezero-1 : </a:t>
            </a:r>
            <a:r>
              <a:rPr lang="fr-FR" sz="1600" dirty="0" err="1">
                <a:solidFill>
                  <a:schemeClr val="accent2">
                    <a:lumMod val="75000"/>
                  </a:schemeClr>
                </a:solidFill>
              </a:rPr>
              <a:t>Css</a:t>
            </a:r>
            <a:r>
              <a:rPr lang="fr-FR" sz="1600" dirty="0">
                <a:solidFill>
                  <a:schemeClr val="accent2">
                    <a:lumMod val="75000"/>
                  </a:schemeClr>
                </a:solidFill>
              </a:rPr>
              <a:t> : on reprend tout à 0 !</a:t>
            </a:r>
          </a:p>
          <a:p>
            <a:r>
              <a:rPr lang="fr-FR" sz="1600" dirty="0">
                <a:solidFill>
                  <a:schemeClr val="accent2">
                    <a:lumMod val="75000"/>
                  </a:schemeClr>
                </a:solidFill>
              </a:rPr>
              <a:t>•	http://slaout.linux62.org/html_css/doc_css.html : Aide mémoire </a:t>
            </a:r>
            <a:r>
              <a:rPr lang="fr-FR" sz="1600" dirty="0" err="1">
                <a:solidFill>
                  <a:schemeClr val="accent2">
                    <a:lumMod val="75000"/>
                  </a:schemeClr>
                </a:solidFill>
              </a:rPr>
              <a:t>css</a:t>
            </a:r>
            <a:endParaRPr lang="fr-FR" sz="1600" dirty="0">
              <a:solidFill>
                <a:schemeClr val="accent2">
                  <a:lumMod val="75000"/>
                </a:schemeClr>
              </a:solidFill>
            </a:endParaRPr>
          </a:p>
          <a:p>
            <a:r>
              <a:rPr lang="fr-FR" sz="1600" dirty="0">
                <a:solidFill>
                  <a:schemeClr val="accent2">
                    <a:lumMod val="75000"/>
                  </a:schemeClr>
                </a:solidFill>
              </a:rPr>
              <a:t>•	http://www.siteduzero.com/tutoriel-3-13639-liste-des-proprietes-css.html : Liste de toutes les propriétés </a:t>
            </a:r>
            <a:r>
              <a:rPr lang="fr-FR" sz="1600" dirty="0" err="1">
                <a:solidFill>
                  <a:schemeClr val="accent2">
                    <a:lumMod val="75000"/>
                  </a:schemeClr>
                </a:solidFill>
              </a:rPr>
              <a:t>Css</a:t>
            </a:r>
            <a:endParaRPr lang="fr-FR" sz="1600" dirty="0">
              <a:solidFill>
                <a:schemeClr val="accent2">
                  <a:lumMod val="75000"/>
                </a:schemeClr>
              </a:solidFill>
            </a:endParaRPr>
          </a:p>
          <a:p>
            <a:r>
              <a:rPr lang="fr-FR" sz="1600" dirty="0">
                <a:solidFill>
                  <a:schemeClr val="accent2">
                    <a:lumMod val="75000"/>
                  </a:schemeClr>
                </a:solidFill>
              </a:rPr>
              <a:t>•	http://fr.selfhtml.org/css : références CSS</a:t>
            </a:r>
          </a:p>
          <a:p>
            <a:endParaRPr lang="fr-FR" sz="1600" dirty="0">
              <a:solidFill>
                <a:schemeClr val="accent2">
                  <a:lumMod val="75000"/>
                </a:schemeClr>
              </a:solidFill>
            </a:endParaRPr>
          </a:p>
          <a:p>
            <a:r>
              <a:rPr lang="fr-FR" sz="1600" dirty="0">
                <a:solidFill>
                  <a:schemeClr val="accent2">
                    <a:lumMod val="75000"/>
                  </a:schemeClr>
                </a:solidFill>
              </a:rPr>
              <a:t>images et icones gratuits</a:t>
            </a:r>
          </a:p>
          <a:p>
            <a:r>
              <a:rPr lang="fr-FR" sz="1600" dirty="0">
                <a:solidFill>
                  <a:schemeClr val="accent2">
                    <a:lumMod val="75000"/>
                  </a:schemeClr>
                </a:solidFill>
              </a:rPr>
              <a:t>&gt; https://www.pexels.com/</a:t>
            </a:r>
          </a:p>
          <a:p>
            <a:r>
              <a:rPr lang="fr-FR" sz="1600" dirty="0">
                <a:solidFill>
                  <a:schemeClr val="accent2">
                    <a:lumMod val="75000"/>
                  </a:schemeClr>
                </a:solidFill>
              </a:rPr>
              <a:t>&gt; https://pixabay.com/fr/ </a:t>
            </a:r>
          </a:p>
          <a:p>
            <a:r>
              <a:rPr lang="fr-FR" sz="1600" dirty="0">
                <a:solidFill>
                  <a:schemeClr val="accent2">
                    <a:lumMod val="75000"/>
                  </a:schemeClr>
                </a:solidFill>
              </a:rPr>
              <a:t>http://backgroundcheckall.com/tarpaulin-background-for-graduation-4/</a:t>
            </a:r>
          </a:p>
          <a:p>
            <a:r>
              <a:rPr lang="fr-FR" sz="1600" dirty="0">
                <a:solidFill>
                  <a:schemeClr val="accent2">
                    <a:lumMod val="75000"/>
                  </a:schemeClr>
                </a:solidFill>
              </a:rPr>
              <a:t>•	&gt; https://unsplash.com/</a:t>
            </a:r>
          </a:p>
          <a:p>
            <a:r>
              <a:rPr lang="fr-FR" sz="1600" dirty="0">
                <a:solidFill>
                  <a:schemeClr val="accent2">
                    <a:lumMod val="75000"/>
                  </a:schemeClr>
                </a:solidFill>
              </a:rPr>
              <a:t>•	http://commons.wikimedia.org/wiki/Accueil : bibliothèque d'images libres</a:t>
            </a:r>
          </a:p>
          <a:p>
            <a:r>
              <a:rPr lang="fr-FR" sz="1600" dirty="0">
                <a:solidFill>
                  <a:schemeClr val="accent2">
                    <a:lumMod val="75000"/>
                  </a:schemeClr>
                </a:solidFill>
              </a:rPr>
              <a:t>•	http://www.flickr.com/creativecommons/</a:t>
            </a:r>
          </a:p>
          <a:p>
            <a:r>
              <a:rPr lang="fr-FR" sz="1600" dirty="0">
                <a:solidFill>
                  <a:schemeClr val="accent2">
                    <a:lumMod val="75000"/>
                  </a:schemeClr>
                </a:solidFill>
              </a:rPr>
              <a:t>Ou sur des sites qui fournissent des icônes :</a:t>
            </a:r>
          </a:p>
          <a:p>
            <a:r>
              <a:rPr lang="fr-FR" sz="1600" dirty="0">
                <a:solidFill>
                  <a:schemeClr val="accent2">
                    <a:lumMod val="75000"/>
                  </a:schemeClr>
                </a:solidFill>
              </a:rPr>
              <a:t>&gt; https://www.flaticon.com/ </a:t>
            </a:r>
          </a:p>
          <a:p>
            <a:r>
              <a:rPr lang="fr-FR" sz="1600" dirty="0">
                <a:solidFill>
                  <a:schemeClr val="accent2">
                    <a:lumMod val="75000"/>
                  </a:schemeClr>
                </a:solidFill>
              </a:rPr>
              <a:t>&gt; https://www.freepik.com/</a:t>
            </a:r>
          </a:p>
          <a:p>
            <a:endParaRPr lang="fr-FR" sz="1600" dirty="0">
              <a:solidFill>
                <a:schemeClr val="accent2">
                  <a:lumMod val="75000"/>
                </a:schemeClr>
              </a:solidFill>
            </a:endParaRPr>
          </a:p>
        </p:txBody>
      </p:sp>
      <p:sp>
        <p:nvSpPr>
          <p:cNvPr id="12" name="Rectangle 11"/>
          <p:cNvSpPr/>
          <p:nvPr/>
        </p:nvSpPr>
        <p:spPr>
          <a:xfrm>
            <a:off x="3710426" y="1711728"/>
            <a:ext cx="212673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Webographie</a:t>
            </a:r>
          </a:p>
        </p:txBody>
      </p:sp>
    </p:spTree>
    <p:extLst>
      <p:ext uri="{BB962C8B-B14F-4D97-AF65-F5344CB8AC3E}">
        <p14:creationId xmlns:p14="http://schemas.microsoft.com/office/powerpoint/2010/main" val="9659107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172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3450364" y="1244232"/>
            <a:ext cx="264687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Sources - aides :</a:t>
            </a:r>
          </a:p>
        </p:txBody>
      </p:sp>
      <p:sp>
        <p:nvSpPr>
          <p:cNvPr id="13" name="Rectangle 12"/>
          <p:cNvSpPr/>
          <p:nvPr/>
        </p:nvSpPr>
        <p:spPr>
          <a:xfrm>
            <a:off x="251521" y="1768375"/>
            <a:ext cx="8136904" cy="5016758"/>
          </a:xfrm>
          <a:prstGeom prst="rect">
            <a:avLst/>
          </a:prstGeom>
          <a:noFill/>
        </p:spPr>
        <p:txBody>
          <a:bodyPr wrap="square" lIns="91440" tIns="45720" rIns="91440" bIns="45720">
            <a:spAutoFit/>
          </a:bodyPr>
          <a:lstStyle/>
          <a:p>
            <a:r>
              <a:rPr lang="fr-FR" sz="1600" dirty="0">
                <a:solidFill>
                  <a:schemeClr val="accent2">
                    <a:lumMod val="75000"/>
                  </a:schemeClr>
                </a:solidFill>
              </a:rPr>
              <a:t>Textes : </a:t>
            </a:r>
          </a:p>
          <a:p>
            <a:r>
              <a:rPr lang="fr-FR" sz="1600" dirty="0">
                <a:solidFill>
                  <a:schemeClr val="accent2">
                    <a:lumMod val="75000"/>
                  </a:schemeClr>
                </a:solidFill>
              </a:rPr>
              <a:t>http://www.1001fonts.fr/</a:t>
            </a:r>
          </a:p>
          <a:p>
            <a:r>
              <a:rPr lang="fr-FR" sz="1600" dirty="0">
                <a:solidFill>
                  <a:schemeClr val="accent2">
                    <a:lumMod val="75000"/>
                  </a:schemeClr>
                </a:solidFill>
              </a:rPr>
              <a:t>https://www.1001freefonts.com/</a:t>
            </a:r>
          </a:p>
          <a:p>
            <a:r>
              <a:rPr lang="fr-FR" sz="1600" dirty="0">
                <a:solidFill>
                  <a:schemeClr val="accent2">
                    <a:lumMod val="75000"/>
                  </a:schemeClr>
                </a:solidFill>
              </a:rPr>
              <a:t>Codes couleurs</a:t>
            </a:r>
          </a:p>
          <a:p>
            <a:r>
              <a:rPr lang="fr-FR" sz="1600" dirty="0">
                <a:solidFill>
                  <a:schemeClr val="accent2">
                    <a:lumMod val="75000"/>
                  </a:schemeClr>
                </a:solidFill>
              </a:rPr>
              <a:t>•	http://www.espace2001.com/espace/couleurs.php</a:t>
            </a:r>
          </a:p>
          <a:p>
            <a:r>
              <a:rPr lang="fr-FR" sz="1600" dirty="0">
                <a:solidFill>
                  <a:schemeClr val="accent2">
                    <a:lumMod val="75000"/>
                  </a:schemeClr>
                </a:solidFill>
              </a:rPr>
              <a:t>•	http://www.colorschemer.com/online.html : Sélecteur de couleurs</a:t>
            </a:r>
          </a:p>
          <a:p>
            <a:r>
              <a:rPr lang="fr-FR" sz="1600" dirty="0">
                <a:solidFill>
                  <a:schemeClr val="accent2">
                    <a:lumMod val="75000"/>
                  </a:schemeClr>
                </a:solidFill>
              </a:rPr>
              <a:t>•	http://colorblender.com/ : </a:t>
            </a:r>
            <a:r>
              <a:rPr lang="fr-FR" sz="1600" dirty="0" err="1">
                <a:solidFill>
                  <a:schemeClr val="accent2">
                    <a:lumMod val="75000"/>
                  </a:schemeClr>
                </a:solidFill>
              </a:rPr>
              <a:t>Color</a:t>
            </a:r>
            <a:r>
              <a:rPr lang="fr-FR" sz="1600" dirty="0">
                <a:solidFill>
                  <a:schemeClr val="accent2">
                    <a:lumMod val="75000"/>
                  </a:schemeClr>
                </a:solidFill>
              </a:rPr>
              <a:t> Blender</a:t>
            </a:r>
          </a:p>
          <a:p>
            <a:r>
              <a:rPr lang="fr-FR" sz="1600" dirty="0">
                <a:solidFill>
                  <a:schemeClr val="accent2">
                    <a:lumMod val="75000"/>
                  </a:schemeClr>
                </a:solidFill>
              </a:rPr>
              <a:t>•	http://www.colourlovers.com/ : Site coopératif de palettes de couleur</a:t>
            </a:r>
          </a:p>
          <a:p>
            <a:r>
              <a:rPr lang="fr-FR" sz="1600" dirty="0">
                <a:solidFill>
                  <a:schemeClr val="accent2">
                    <a:lumMod val="75000"/>
                  </a:schemeClr>
                </a:solidFill>
              </a:rPr>
              <a:t>•	http://www.visibone.com/popups/ : pour avoir sous la main les couleurs utilisables dans vos page web et leur code associé, cliquez sur le bouton "</a:t>
            </a:r>
            <a:r>
              <a:rPr lang="fr-FR" sz="1600" dirty="0" err="1">
                <a:solidFill>
                  <a:schemeClr val="accent2">
                    <a:lumMod val="75000"/>
                  </a:schemeClr>
                </a:solidFill>
              </a:rPr>
              <a:t>Hex</a:t>
            </a:r>
            <a:r>
              <a:rPr lang="fr-FR" sz="1600" dirty="0">
                <a:solidFill>
                  <a:schemeClr val="accent2">
                    <a:lumMod val="75000"/>
                  </a:schemeClr>
                </a:solidFill>
              </a:rPr>
              <a:t> </a:t>
            </a:r>
            <a:r>
              <a:rPr lang="fr-FR" sz="1600" dirty="0" err="1">
                <a:solidFill>
                  <a:schemeClr val="accent2">
                    <a:lumMod val="75000"/>
                  </a:schemeClr>
                </a:solidFill>
              </a:rPr>
              <a:t>Color</a:t>
            </a:r>
            <a:r>
              <a:rPr lang="fr-FR" sz="1600" dirty="0">
                <a:solidFill>
                  <a:schemeClr val="accent2">
                    <a:lumMod val="75000"/>
                  </a:schemeClr>
                </a:solidFill>
              </a:rPr>
              <a:t> </a:t>
            </a:r>
            <a:r>
              <a:rPr lang="fr-FR" sz="1600" dirty="0" err="1">
                <a:solidFill>
                  <a:schemeClr val="accent2">
                    <a:lumMod val="75000"/>
                  </a:schemeClr>
                </a:solidFill>
              </a:rPr>
              <a:t>Popup</a:t>
            </a:r>
            <a:r>
              <a:rPr lang="fr-FR" sz="1600" dirty="0">
                <a:solidFill>
                  <a:schemeClr val="accent2">
                    <a:lumMod val="75000"/>
                  </a:schemeClr>
                </a:solidFill>
              </a:rPr>
              <a:t>", vous obtenez une palette de couleur dans une nouvelle fenêtre de votre navigateur.</a:t>
            </a:r>
          </a:p>
          <a:p>
            <a:r>
              <a:rPr lang="fr-FR" sz="1600" dirty="0">
                <a:solidFill>
                  <a:schemeClr val="accent2">
                    <a:lumMod val="75000"/>
                  </a:schemeClr>
                </a:solidFill>
              </a:rPr>
              <a:t>•	http://kuler.adobe.com</a:t>
            </a:r>
          </a:p>
          <a:p>
            <a:endParaRPr lang="fr-FR" sz="1600" dirty="0">
              <a:solidFill>
                <a:schemeClr val="accent2">
                  <a:lumMod val="75000"/>
                </a:schemeClr>
              </a:solidFill>
            </a:endParaRPr>
          </a:p>
          <a:p>
            <a:r>
              <a:rPr lang="fr-FR" sz="1600" dirty="0">
                <a:solidFill>
                  <a:schemeClr val="accent2">
                    <a:lumMod val="75000"/>
                  </a:schemeClr>
                </a:solidFill>
              </a:rPr>
              <a:t>Livre : </a:t>
            </a:r>
          </a:p>
          <a:p>
            <a:r>
              <a:rPr lang="fr-FR" sz="1600" dirty="0">
                <a:solidFill>
                  <a:schemeClr val="accent2">
                    <a:lumMod val="75000"/>
                  </a:schemeClr>
                </a:solidFill>
              </a:rPr>
              <a:t>CSS3: Pratique du design web. Broché – 26 février 2015</a:t>
            </a:r>
          </a:p>
          <a:p>
            <a:r>
              <a:rPr lang="fr-FR" sz="1600" dirty="0">
                <a:solidFill>
                  <a:schemeClr val="accent2">
                    <a:lumMod val="75000"/>
                  </a:schemeClr>
                </a:solidFill>
              </a:rPr>
              <a:t>de Hugo </a:t>
            </a:r>
            <a:r>
              <a:rPr lang="fr-FR" sz="1600" dirty="0" err="1">
                <a:solidFill>
                  <a:schemeClr val="accent2">
                    <a:lumMod val="75000"/>
                  </a:schemeClr>
                </a:solidFill>
              </a:rPr>
              <a:t>Giraudel</a:t>
            </a:r>
            <a:r>
              <a:rPr lang="fr-FR" sz="1600" dirty="0">
                <a:solidFill>
                  <a:schemeClr val="accent2">
                    <a:lumMod val="75000"/>
                  </a:schemeClr>
                </a:solidFill>
              </a:rPr>
              <a:t> (Auteur), Raphaël </a:t>
            </a:r>
            <a:r>
              <a:rPr lang="fr-FR" sz="1600" dirty="0" err="1">
                <a:solidFill>
                  <a:schemeClr val="accent2">
                    <a:lumMod val="75000"/>
                  </a:schemeClr>
                </a:solidFill>
              </a:rPr>
              <a:t>Goetter</a:t>
            </a:r>
            <a:r>
              <a:rPr lang="fr-FR" sz="1600" dirty="0">
                <a:solidFill>
                  <a:schemeClr val="accent2">
                    <a:lumMod val="75000"/>
                  </a:schemeClr>
                </a:solidFill>
              </a:rPr>
              <a:t>  (Auteur)</a:t>
            </a:r>
          </a:p>
          <a:p>
            <a:r>
              <a:rPr lang="fr-FR" sz="1600" dirty="0">
                <a:solidFill>
                  <a:schemeClr val="accent2">
                    <a:lumMod val="75000"/>
                  </a:schemeClr>
                </a:solidFill>
              </a:rPr>
              <a:t>CSS 3 </a:t>
            </a:r>
            <a:r>
              <a:rPr lang="fr-FR" sz="1600" dirty="0" err="1">
                <a:solidFill>
                  <a:schemeClr val="accent2">
                    <a:lumMod val="75000"/>
                  </a:schemeClr>
                </a:solidFill>
              </a:rPr>
              <a:t>Flexbox</a:t>
            </a:r>
            <a:r>
              <a:rPr lang="fr-FR" sz="1600" dirty="0">
                <a:solidFill>
                  <a:schemeClr val="accent2">
                    <a:lumMod val="75000"/>
                  </a:schemeClr>
                </a:solidFill>
              </a:rPr>
              <a:t>: Plongez dans les CSS modernes. Broché – 18 février 2016</a:t>
            </a:r>
          </a:p>
          <a:p>
            <a:endParaRPr lang="fr-FR" sz="1600" dirty="0">
              <a:solidFill>
                <a:schemeClr val="accent2">
                  <a:lumMod val="75000"/>
                </a:schemeClr>
              </a:solidFill>
            </a:endParaRPr>
          </a:p>
          <a:p>
            <a:endParaRPr lang="fr-FR" sz="1600" dirty="0">
              <a:solidFill>
                <a:schemeClr val="accent2">
                  <a:lumMod val="75000"/>
                </a:schemeClr>
              </a:solidFill>
            </a:endParaRPr>
          </a:p>
        </p:txBody>
      </p:sp>
      <p:sp>
        <p:nvSpPr>
          <p:cNvPr id="12" name="Rectangle 11"/>
          <p:cNvSpPr/>
          <p:nvPr/>
        </p:nvSpPr>
        <p:spPr>
          <a:xfrm>
            <a:off x="3710426" y="1711728"/>
            <a:ext cx="212673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Webographie</a:t>
            </a:r>
          </a:p>
        </p:txBody>
      </p:sp>
    </p:spTree>
    <p:extLst>
      <p:ext uri="{BB962C8B-B14F-4D97-AF65-F5344CB8AC3E}">
        <p14:creationId xmlns:p14="http://schemas.microsoft.com/office/powerpoint/2010/main" val="883473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0" y="1340768"/>
            <a:ext cx="6667500" cy="4680520"/>
          </a:xfrm>
          <a:prstGeom prst="rect">
            <a:avLst/>
          </a:prstGeom>
        </p:spPr>
      </p:pic>
    </p:spTree>
    <p:extLst>
      <p:ext uri="{BB962C8B-B14F-4D97-AF65-F5344CB8AC3E}">
        <p14:creationId xmlns:p14="http://schemas.microsoft.com/office/powerpoint/2010/main" val="1729732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19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6" y="1724001"/>
            <a:ext cx="7015214" cy="277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3384826" y="1340768"/>
            <a:ext cx="2777940"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balises META</a:t>
            </a:r>
          </a:p>
        </p:txBody>
      </p:sp>
      <p:sp>
        <p:nvSpPr>
          <p:cNvPr id="13" name="Rectangle 12"/>
          <p:cNvSpPr/>
          <p:nvPr/>
        </p:nvSpPr>
        <p:spPr>
          <a:xfrm>
            <a:off x="-7894" y="4392950"/>
            <a:ext cx="8614281" cy="1815882"/>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balises META et leur impact en référencement (SEO</a:t>
            </a:r>
            <a:r>
              <a:rPr lang="fr-FR" sz="2400" b="1" dirty="0">
                <a:ln w="1905"/>
                <a:solidFill>
                  <a:schemeClr val="accent6"/>
                </a:solidFill>
                <a:effectLst>
                  <a:innerShdw blurRad="69850" dist="43180" dir="5400000">
                    <a:srgbClr val="000000">
                      <a:alpha val="65000"/>
                    </a:srgbClr>
                  </a:innerShdw>
                </a:effectLst>
              </a:rPr>
              <a:t>)</a:t>
            </a:r>
            <a:r>
              <a:rPr lang="fr-FR" sz="2400" b="1" dirty="0">
                <a:solidFill>
                  <a:schemeClr val="accent6"/>
                </a:solidFill>
              </a:rPr>
              <a:t>, </a:t>
            </a:r>
          </a:p>
          <a:p>
            <a:pPr algn="ctr"/>
            <a:r>
              <a:rPr lang="fr-FR" sz="1600" dirty="0">
                <a:solidFill>
                  <a:schemeClr val="accent6"/>
                </a:solidFill>
              </a:rPr>
              <a:t>SEO est le sigle de </a:t>
            </a:r>
            <a:r>
              <a:rPr lang="fr-FR" sz="1600" dirty="0" err="1">
                <a:solidFill>
                  <a:schemeClr val="accent6"/>
                </a:solidFill>
              </a:rPr>
              <a:t>Search</a:t>
            </a:r>
            <a:r>
              <a:rPr lang="fr-FR" sz="1600" dirty="0">
                <a:solidFill>
                  <a:schemeClr val="accent6"/>
                </a:solidFill>
              </a:rPr>
              <a:t> Engine </a:t>
            </a:r>
            <a:r>
              <a:rPr lang="fr-FR" sz="1600" dirty="0" err="1">
                <a:solidFill>
                  <a:schemeClr val="accent6"/>
                </a:solidFill>
              </a:rPr>
              <a:t>Optimization</a:t>
            </a:r>
            <a:r>
              <a:rPr lang="fr-FR" sz="1600" dirty="0">
                <a:solidFill>
                  <a:schemeClr val="accent6"/>
                </a:solidFill>
              </a:rPr>
              <a:t> – </a:t>
            </a:r>
          </a:p>
          <a:p>
            <a:pPr algn="ctr"/>
            <a:r>
              <a:rPr lang="fr-FR" sz="1600" dirty="0">
                <a:solidFill>
                  <a:schemeClr val="accent6"/>
                </a:solidFill>
              </a:rPr>
              <a:t>optimisation pour les moteurs de recherche.</a:t>
            </a:r>
          </a:p>
          <a:p>
            <a:pPr algn="ctr"/>
            <a:r>
              <a:rPr lang="fr-FR" sz="1600" dirty="0">
                <a:solidFill>
                  <a:schemeClr val="accent6"/>
                </a:solidFill>
              </a:rPr>
              <a:t> C'est une technique visant à mieux positionner un site parmi </a:t>
            </a:r>
          </a:p>
          <a:p>
            <a:pPr algn="ctr"/>
            <a:r>
              <a:rPr lang="fr-FR" sz="1600" dirty="0">
                <a:solidFill>
                  <a:schemeClr val="accent6"/>
                </a:solidFill>
              </a:rPr>
              <a:t>les résultats des moteurs de recherche. </a:t>
            </a:r>
          </a:p>
          <a:p>
            <a:pPr algn="ctr"/>
            <a:r>
              <a:rPr lang="fr-FR" sz="1600" dirty="0">
                <a:solidFill>
                  <a:schemeClr val="accent6"/>
                </a:solidFill>
              </a:rPr>
              <a:t>Les sites les mieux positionnés sont plus visibles aux visiteurs potentiels</a:t>
            </a:r>
            <a:r>
              <a:rPr lang="fr-FR" sz="2400" dirty="0">
                <a:solidFill>
                  <a:schemeClr val="accent6"/>
                </a:solidFill>
              </a:rPr>
              <a:t>.</a:t>
            </a:r>
            <a:endParaRPr lang="fr-FR" sz="2400" b="1" dirty="0">
              <a:ln w="1905"/>
              <a:solidFill>
                <a:schemeClr val="accent6"/>
              </a:solidFill>
              <a:effectLst>
                <a:innerShdw blurRad="69850" dist="43180" dir="5400000">
                  <a:srgbClr val="000000">
                    <a:alpha val="65000"/>
                  </a:srgbClr>
                </a:innerShdw>
              </a:effectLst>
            </a:endParaRPr>
          </a:p>
        </p:txBody>
      </p:sp>
      <p:sp>
        <p:nvSpPr>
          <p:cNvPr id="3" name="Rectangle 2"/>
          <p:cNvSpPr/>
          <p:nvPr/>
        </p:nvSpPr>
        <p:spPr bwMode="auto">
          <a:xfrm>
            <a:off x="77066" y="3110351"/>
            <a:ext cx="7214446" cy="1282599"/>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fr-FR" sz="2400" b="0" i="0" u="none" strike="noStrike" cap="none" normalizeH="0" baseline="0">
              <a:ln>
                <a:noFill/>
              </a:ln>
              <a:solidFill>
                <a:schemeClr val="bg1"/>
              </a:solidFill>
              <a:effectLst/>
              <a:latin typeface="Times New Roman" panose="02020603050405020304" pitchFamily="18" charset="0"/>
              <a:ea typeface="Microsoft YaHei" panose="020B0503020204020204" pitchFamily="34" charset="-122"/>
            </a:endParaRPr>
          </a:p>
        </p:txBody>
      </p:sp>
    </p:spTree>
    <p:extLst>
      <p:ext uri="{BB962C8B-B14F-4D97-AF65-F5344CB8AC3E}">
        <p14:creationId xmlns:p14="http://schemas.microsoft.com/office/powerpoint/2010/main" val="3680489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4180943" y="579711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800" i="1">
                <a:solidFill>
                  <a:srgbClr val="FFFFFF"/>
                </a:solidFill>
                <a:latin typeface="Arial" charset="0"/>
              </a:rPr>
              <a:t>Vincent SEGUIER – IUT Paul Sabatier</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5" name="Espace réservé du numéro de diapositive 4"/>
          <p:cNvSpPr>
            <a:spLocks noGrp="1"/>
          </p:cNvSpPr>
          <p:nvPr>
            <p:ph type="sldNum" idx="11"/>
          </p:nvPr>
        </p:nvSpPr>
        <p:spPr>
          <a:xfrm>
            <a:off x="8028384" y="5418082"/>
            <a:ext cx="1386708" cy="938014"/>
          </a:xfrm>
        </p:spPr>
        <p:txBody>
          <a:bodyPr lIns="648000">
            <a:scene3d>
              <a:camera prst="orthographicFront"/>
              <a:lightRig rig="threePt" dir="t"/>
            </a:scene3d>
            <a:sp3d extrusionH="57150">
              <a:bevelT w="12700" h="82550"/>
              <a:extrusionClr>
                <a:srgbClr val="002060"/>
              </a:extrusionClr>
            </a:sp3d>
          </a:body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sp>
        <p:nvSpPr>
          <p:cNvPr id="7" name="Rectangle 6"/>
          <p:cNvSpPr/>
          <p:nvPr/>
        </p:nvSpPr>
        <p:spPr>
          <a:xfrm>
            <a:off x="3485050" y="1196752"/>
            <a:ext cx="2416047" cy="646331"/>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Sommaire</a:t>
            </a:r>
          </a:p>
        </p:txBody>
      </p:sp>
      <p:sp>
        <p:nvSpPr>
          <p:cNvPr id="8" name="Rectangle 7"/>
          <p:cNvSpPr/>
          <p:nvPr/>
        </p:nvSpPr>
        <p:spPr>
          <a:xfrm>
            <a:off x="-30206" y="1750750"/>
            <a:ext cx="9174206" cy="369332"/>
          </a:xfrm>
          <a:prstGeom prst="rect">
            <a:avLst/>
          </a:prstGeom>
          <a:noFill/>
        </p:spPr>
        <p:txBody>
          <a:bodyPr wrap="squar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3" action="ppaction://hlinksldjump"/>
              </a:rPr>
              <a:t>Présentation 							page 3 à 15</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1" name="Rectangle 10"/>
          <p:cNvSpPr/>
          <p:nvPr/>
        </p:nvSpPr>
        <p:spPr>
          <a:xfrm>
            <a:off x="0" y="2147576"/>
            <a:ext cx="9144000" cy="369332"/>
          </a:xfrm>
          <a:prstGeom prst="rect">
            <a:avLst/>
          </a:prstGeom>
          <a:noFill/>
        </p:spPr>
        <p:txBody>
          <a:bodyPr wrap="squar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4" action="ppaction://hlinksldjump"/>
              </a:rPr>
              <a:t>Rappel langage Html						page 16 à 49</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2" name="Rectangle 11"/>
          <p:cNvSpPr/>
          <p:nvPr/>
        </p:nvSpPr>
        <p:spPr>
          <a:xfrm>
            <a:off x="1979712" y="2527220"/>
            <a:ext cx="7164287" cy="369332"/>
          </a:xfrm>
          <a:prstGeom prst="rect">
            <a:avLst/>
          </a:prstGeom>
          <a:noFill/>
        </p:spPr>
        <p:txBody>
          <a:bodyPr wrap="squar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5" action="ppaction://hlinksldjump"/>
              </a:rPr>
              <a:t>Les balises			page 24 à 26</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3" name="Rectangle 12"/>
          <p:cNvSpPr/>
          <p:nvPr/>
        </p:nvSpPr>
        <p:spPr>
          <a:xfrm>
            <a:off x="1979712" y="2857424"/>
            <a:ext cx="7134080" cy="369332"/>
          </a:xfrm>
          <a:prstGeom prst="rect">
            <a:avLst/>
          </a:prstGeom>
          <a:noFill/>
        </p:spPr>
        <p:txBody>
          <a:bodyPr wrap="squar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6" action="ppaction://hlinksldjump"/>
              </a:rPr>
              <a:t>Structure d’une page html	page 27 à 49</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4" name="Rectangle 13"/>
          <p:cNvSpPr/>
          <p:nvPr/>
        </p:nvSpPr>
        <p:spPr>
          <a:xfrm>
            <a:off x="0" y="3264767"/>
            <a:ext cx="9113792" cy="369332"/>
          </a:xfrm>
          <a:prstGeom prst="rect">
            <a:avLst/>
          </a:prstGeom>
          <a:noFill/>
        </p:spPr>
        <p:txBody>
          <a:bodyPr wrap="squar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7" action="ppaction://hlinksldjump"/>
              </a:rPr>
              <a:t>Le C.S.S.							page 51 à 91</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5" name="Rectangle 14"/>
          <p:cNvSpPr/>
          <p:nvPr/>
        </p:nvSpPr>
        <p:spPr>
          <a:xfrm>
            <a:off x="574795" y="3672110"/>
            <a:ext cx="6288966" cy="369332"/>
          </a:xfrm>
          <a:prstGeom prst="rect">
            <a:avLst/>
          </a:prstGeom>
          <a:noFill/>
        </p:spPr>
        <p:txBody>
          <a:bodyPr wrap="non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8" action="ppaction://hlinksldjump"/>
              </a:rPr>
              <a:t>Le C.S.S. positionnement		page 92 à 116</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6" name="Rectangle 15"/>
          <p:cNvSpPr/>
          <p:nvPr/>
        </p:nvSpPr>
        <p:spPr>
          <a:xfrm>
            <a:off x="620101" y="4021321"/>
            <a:ext cx="6417206" cy="369332"/>
          </a:xfrm>
          <a:prstGeom prst="rect">
            <a:avLst/>
          </a:prstGeom>
          <a:noFill/>
        </p:spPr>
        <p:txBody>
          <a:bodyPr wrap="non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9" action="ppaction://hlinksldjump"/>
              </a:rPr>
              <a:t>Le C.S.S. média-</a:t>
            </a:r>
            <a:r>
              <a:rPr lang="fr-FR"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9" action="ppaction://hlinksldjump"/>
              </a:rPr>
              <a:t>queries</a:t>
            </a:r>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9" action="ppaction://hlinksldjump"/>
              </a:rPr>
              <a:t>			page 117 à 129</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7" name="Rectangle 16"/>
          <p:cNvSpPr/>
          <p:nvPr/>
        </p:nvSpPr>
        <p:spPr>
          <a:xfrm>
            <a:off x="626086" y="4428664"/>
            <a:ext cx="6429965" cy="369332"/>
          </a:xfrm>
          <a:prstGeom prst="rect">
            <a:avLst/>
          </a:prstGeom>
          <a:noFill/>
        </p:spPr>
        <p:txBody>
          <a:bodyPr wrap="non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10" action="ppaction://hlinksldjump"/>
              </a:rPr>
              <a:t>Propriétés C.S.S.3			page 130 à 159</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8" name="Rectangle 17"/>
          <p:cNvSpPr/>
          <p:nvPr/>
        </p:nvSpPr>
        <p:spPr>
          <a:xfrm>
            <a:off x="620101" y="4874897"/>
            <a:ext cx="6429965" cy="369332"/>
          </a:xfrm>
          <a:prstGeom prst="rect">
            <a:avLst/>
          </a:prstGeom>
          <a:noFill/>
        </p:spPr>
        <p:txBody>
          <a:bodyPr wrap="non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11" action="ppaction://hlinksldjump"/>
              </a:rPr>
              <a:t>Mémento des propriétés CSS		page 160 à 168</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9" name="Rectangle 18"/>
          <p:cNvSpPr/>
          <p:nvPr/>
        </p:nvSpPr>
        <p:spPr>
          <a:xfrm>
            <a:off x="14119" y="5543807"/>
            <a:ext cx="9099673" cy="369332"/>
          </a:xfrm>
          <a:prstGeom prst="rect">
            <a:avLst/>
          </a:prstGeom>
          <a:noFill/>
        </p:spPr>
        <p:txBody>
          <a:bodyPr wrap="square" lIns="91440" tIns="45720" rIns="91440" bIns="45720">
            <a:spAutoFit/>
          </a:bodyPr>
          <a:lstStyle/>
          <a:p>
            <a:r>
              <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12" action="ppaction://hlinksldjump"/>
              </a:rPr>
              <a:t>Annexes					page 170 à 173</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682002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1290637"/>
            <a:ext cx="7334250" cy="4442619"/>
          </a:xfrm>
          <a:prstGeom prst="rect">
            <a:avLst/>
          </a:prstGeom>
        </p:spPr>
      </p:pic>
    </p:spTree>
    <p:extLst>
      <p:ext uri="{BB962C8B-B14F-4D97-AF65-F5344CB8AC3E}">
        <p14:creationId xmlns:p14="http://schemas.microsoft.com/office/powerpoint/2010/main" val="1750391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12" y="1700212"/>
            <a:ext cx="8791575" cy="3693716"/>
          </a:xfrm>
          <a:prstGeom prst="rect">
            <a:avLst/>
          </a:prstGeom>
        </p:spPr>
      </p:pic>
      <p:pic>
        <p:nvPicPr>
          <p:cNvPr id="11266" name="Picture 2" descr="RÃ©sultat de recherche d'images pour &quot;le squelette html&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644" y="1700211"/>
            <a:ext cx="3533740" cy="3802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967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609725"/>
            <a:ext cx="8250250" cy="3403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necteur droit avec flèche 4"/>
          <p:cNvCxnSpPr/>
          <p:nvPr/>
        </p:nvCxnSpPr>
        <p:spPr bwMode="auto">
          <a:xfrm flipH="1">
            <a:off x="2483768" y="1268760"/>
            <a:ext cx="4104456" cy="1152128"/>
          </a:xfrm>
          <a:prstGeom prst="straightConnector1">
            <a:avLst/>
          </a:prstGeom>
          <a:solidFill>
            <a:srgbClr val="00B8FF"/>
          </a:solidFill>
          <a:ln w="222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Connecteur droit avec flèche 11"/>
          <p:cNvCxnSpPr/>
          <p:nvPr/>
        </p:nvCxnSpPr>
        <p:spPr bwMode="auto">
          <a:xfrm flipH="1">
            <a:off x="3124200" y="2204864"/>
            <a:ext cx="3464024" cy="576064"/>
          </a:xfrm>
          <a:prstGeom prst="straightConnector1">
            <a:avLst/>
          </a:prstGeom>
          <a:solidFill>
            <a:srgbClr val="00B8FF"/>
          </a:solidFill>
          <a:ln w="222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necteur droit avec flèche 15"/>
          <p:cNvCxnSpPr/>
          <p:nvPr/>
        </p:nvCxnSpPr>
        <p:spPr bwMode="auto">
          <a:xfrm flipH="1">
            <a:off x="3923928" y="2933328"/>
            <a:ext cx="2664296" cy="0"/>
          </a:xfrm>
          <a:prstGeom prst="straightConnector1">
            <a:avLst/>
          </a:prstGeom>
          <a:solidFill>
            <a:srgbClr val="00B8FF"/>
          </a:solidFill>
          <a:ln w="222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Connecteur droit avec flèche 19"/>
          <p:cNvCxnSpPr/>
          <p:nvPr/>
        </p:nvCxnSpPr>
        <p:spPr bwMode="auto">
          <a:xfrm flipH="1" flipV="1">
            <a:off x="3185796" y="3258023"/>
            <a:ext cx="3402428" cy="747041"/>
          </a:xfrm>
          <a:prstGeom prst="straightConnector1">
            <a:avLst/>
          </a:prstGeom>
          <a:solidFill>
            <a:srgbClr val="00B8FF"/>
          </a:solidFill>
          <a:ln w="222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04901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3851913" y="1196752"/>
            <a:ext cx="184377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balises</a:t>
            </a: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23" y="1301310"/>
            <a:ext cx="3600450" cy="4772025"/>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5687" y="1405165"/>
            <a:ext cx="2853663" cy="4668170"/>
          </a:xfrm>
          <a:prstGeom prst="rect">
            <a:avLst/>
          </a:prstGeom>
        </p:spPr>
      </p:pic>
    </p:spTree>
    <p:extLst>
      <p:ext uri="{BB962C8B-B14F-4D97-AF65-F5344CB8AC3E}">
        <p14:creationId xmlns:p14="http://schemas.microsoft.com/office/powerpoint/2010/main" val="314739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04" y="1196752"/>
            <a:ext cx="3808123" cy="5164776"/>
          </a:xfrm>
          <a:prstGeom prst="rect">
            <a:avLst/>
          </a:prstGeom>
        </p:spPr>
      </p:pic>
      <p:pic>
        <p:nvPicPr>
          <p:cNvPr id="13314" name="Picture 2" descr="G:\ANNEE 2018-2019 MMI\ANNEE 2018-2019\DUT MMI\HTML CSS AVANCE SEGUIER\balise semantique textuel2.p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110" y="1181837"/>
            <a:ext cx="3933825" cy="516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55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523"/>
            <a:ext cx="3635896" cy="5162286"/>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799" y="1210876"/>
            <a:ext cx="3133725" cy="4924425"/>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2575" y="1189850"/>
            <a:ext cx="3781425" cy="4800600"/>
          </a:xfrm>
          <a:prstGeom prst="rect">
            <a:avLst/>
          </a:prstGeom>
        </p:spPr>
      </p:pic>
    </p:spTree>
    <p:extLst>
      <p:ext uri="{BB962C8B-B14F-4D97-AF65-F5344CB8AC3E}">
        <p14:creationId xmlns:p14="http://schemas.microsoft.com/office/powerpoint/2010/main" val="836598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916833"/>
            <a:ext cx="8535369" cy="2297980"/>
          </a:xfrm>
          <a:prstGeom prst="rect">
            <a:avLst/>
          </a:prstGeom>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4812" y="4437126"/>
            <a:ext cx="8316926" cy="113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5020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 y="1774541"/>
            <a:ext cx="8148781" cy="3976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1512" y="1226942"/>
            <a:ext cx="1841081" cy="2575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888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58417"/>
            <a:ext cx="8460432" cy="424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4202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29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0" y="1682497"/>
            <a:ext cx="8376624"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934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5" name="Espace réservé du numéro de diapositive 4"/>
          <p:cNvSpPr>
            <a:spLocks noGrp="1"/>
          </p:cNvSpPr>
          <p:nvPr>
            <p:ph type="sldNum" idx="11"/>
          </p:nvPr>
        </p:nvSpPr>
        <p:spPr>
          <a:xfrm>
            <a:off x="8028384" y="5393928"/>
            <a:ext cx="1386708" cy="938014"/>
          </a:xfrm>
        </p:spPr>
        <p:txBody>
          <a:bodyPr lIns="648000">
            <a:scene3d>
              <a:camera prst="orthographicFront"/>
              <a:lightRig rig="threePt" dir="t"/>
            </a:scene3d>
            <a:sp3d extrusionH="57150">
              <a:bevelT w="12700" h="82550"/>
              <a:extrusionClr>
                <a:srgbClr val="002060"/>
              </a:extrusionClr>
            </a:sp3d>
          </a:body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sp>
        <p:nvSpPr>
          <p:cNvPr id="7" name="Rectangle 6"/>
          <p:cNvSpPr/>
          <p:nvPr/>
        </p:nvSpPr>
        <p:spPr>
          <a:xfrm>
            <a:off x="830481" y="1196752"/>
            <a:ext cx="7725192" cy="646331"/>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Programme Pédagogique National</a:t>
            </a:r>
          </a:p>
        </p:txBody>
      </p:sp>
      <p:sp>
        <p:nvSpPr>
          <p:cNvPr id="8" name="Rectangle 7"/>
          <p:cNvSpPr/>
          <p:nvPr/>
        </p:nvSpPr>
        <p:spPr>
          <a:xfrm>
            <a:off x="2049473" y="1711442"/>
            <a:ext cx="5429692"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Métier du Multimédia et de l’Internet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769" y="2256387"/>
            <a:ext cx="5544616" cy="3795373"/>
          </a:xfrm>
          <a:prstGeom prst="rect">
            <a:avLst/>
          </a:prstGeom>
        </p:spPr>
      </p:pic>
    </p:spTree>
    <p:extLst>
      <p:ext uri="{BB962C8B-B14F-4D97-AF65-F5344CB8AC3E}">
        <p14:creationId xmlns:p14="http://schemas.microsoft.com/office/powerpoint/2010/main" val="999422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09" y="1658416"/>
            <a:ext cx="6562631" cy="4673525"/>
          </a:xfrm>
          <a:prstGeom prst="rect">
            <a:avLst/>
          </a:prstGeom>
        </p:spPr>
      </p:pic>
    </p:spTree>
    <p:extLst>
      <p:ext uri="{BB962C8B-B14F-4D97-AF65-F5344CB8AC3E}">
        <p14:creationId xmlns:p14="http://schemas.microsoft.com/office/powerpoint/2010/main" val="3478062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33" y="1658417"/>
            <a:ext cx="8930134" cy="4673526"/>
          </a:xfrm>
          <a:prstGeom prst="rect">
            <a:avLst/>
          </a:prstGeom>
        </p:spPr>
      </p:pic>
    </p:spTree>
    <p:extLst>
      <p:ext uri="{BB962C8B-B14F-4D97-AF65-F5344CB8AC3E}">
        <p14:creationId xmlns:p14="http://schemas.microsoft.com/office/powerpoint/2010/main" val="3470668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579" y="2050219"/>
            <a:ext cx="644842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153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238" y="1919289"/>
            <a:ext cx="6867525" cy="2229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238" y="4005064"/>
            <a:ext cx="6629400"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763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658417"/>
            <a:ext cx="6000750" cy="3837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Ellipse 1"/>
          <p:cNvSpPr/>
          <p:nvPr/>
        </p:nvSpPr>
        <p:spPr bwMode="auto">
          <a:xfrm>
            <a:off x="1115616" y="2852936"/>
            <a:ext cx="1512168" cy="576064"/>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fr-FR" sz="2400" b="0" i="0" u="none" strike="noStrike" cap="none" normalizeH="0" baseline="0">
              <a:ln>
                <a:noFill/>
              </a:ln>
              <a:solidFill>
                <a:schemeClr val="bg1"/>
              </a:solidFill>
              <a:effectLst/>
              <a:latin typeface="Times New Roman" panose="02020603050405020304" pitchFamily="18" charset="0"/>
              <a:ea typeface="Microsoft YaHei" panose="020B0503020204020204" pitchFamily="34" charset="-122"/>
            </a:endParaRPr>
          </a:p>
        </p:txBody>
      </p:sp>
      <p:sp>
        <p:nvSpPr>
          <p:cNvPr id="12" name="Ellipse 11"/>
          <p:cNvSpPr/>
          <p:nvPr/>
        </p:nvSpPr>
        <p:spPr bwMode="auto">
          <a:xfrm>
            <a:off x="1264127" y="4174430"/>
            <a:ext cx="1512168" cy="576064"/>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fr-FR" sz="2400" b="0" i="0" u="none" strike="noStrike" cap="none" normalizeH="0" baseline="0">
              <a:ln>
                <a:noFill/>
              </a:ln>
              <a:solidFill>
                <a:schemeClr val="bg1"/>
              </a:solidFill>
              <a:effectLst/>
              <a:latin typeface="Times New Roman" panose="02020603050405020304" pitchFamily="18" charset="0"/>
              <a:ea typeface="Microsoft YaHei" panose="020B0503020204020204" pitchFamily="34" charset="-122"/>
            </a:endParaRPr>
          </a:p>
        </p:txBody>
      </p:sp>
    </p:spTree>
    <p:extLst>
      <p:ext uri="{BB962C8B-B14F-4D97-AF65-F5344CB8AC3E}">
        <p14:creationId xmlns:p14="http://schemas.microsoft.com/office/powerpoint/2010/main" val="18903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2" y="1658417"/>
            <a:ext cx="6810375" cy="4388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0242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119" y="1841500"/>
            <a:ext cx="6372225"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6089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239143"/>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12" y="1658417"/>
            <a:ext cx="6705600"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511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317625"/>
            <a:ext cx="6591300"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3351872"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spTree>
    <p:extLst>
      <p:ext uri="{BB962C8B-B14F-4D97-AF65-F5344CB8AC3E}">
        <p14:creationId xmlns:p14="http://schemas.microsoft.com/office/powerpoint/2010/main" val="429748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39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1895475"/>
            <a:ext cx="651510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835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483" y="1178412"/>
            <a:ext cx="5544616" cy="5153530"/>
          </a:xfrm>
          <a:prstGeom prst="rect">
            <a:avLst/>
          </a:prstGeom>
        </p:spPr>
      </p:pic>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Tree>
    <p:extLst>
      <p:ext uri="{BB962C8B-B14F-4D97-AF65-F5344CB8AC3E}">
        <p14:creationId xmlns:p14="http://schemas.microsoft.com/office/powerpoint/2010/main" val="1970254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31" y="1615959"/>
            <a:ext cx="7916993" cy="471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462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27200"/>
            <a:ext cx="8136903" cy="4438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9833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1" y="1658418"/>
            <a:ext cx="7992888" cy="4393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297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730426"/>
            <a:ext cx="8208911" cy="4362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5951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658417"/>
            <a:ext cx="8208912" cy="4434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0819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857374"/>
            <a:ext cx="7704855" cy="33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9758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58417"/>
            <a:ext cx="8316416" cy="4506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284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58417"/>
            <a:ext cx="8208912"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4870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776295" y="1196752"/>
            <a:ext cx="399500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Structure d’une page html</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658417"/>
            <a:ext cx="7992888" cy="436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2644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49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1785649" y="1196752"/>
            <a:ext cx="5976316" cy="830997"/>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Pour faire la création d’un site internet ,</a:t>
            </a: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Il  faut créer la maquette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3" y="2055578"/>
            <a:ext cx="4084337" cy="4300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27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sp>
        <p:nvSpPr>
          <p:cNvPr id="8" name="Rectangle 7"/>
          <p:cNvSpPr/>
          <p:nvPr/>
        </p:nvSpPr>
        <p:spPr>
          <a:xfrm>
            <a:off x="3600470" y="1196752"/>
            <a:ext cx="2185214" cy="646331"/>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Objectif :</a:t>
            </a:r>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3" name="Rectangle 12"/>
          <p:cNvSpPr/>
          <p:nvPr/>
        </p:nvSpPr>
        <p:spPr>
          <a:xfrm>
            <a:off x="1539705" y="4417358"/>
            <a:ext cx="6110968" cy="2308324"/>
          </a:xfrm>
          <a:prstGeom prst="rect">
            <a:avLst/>
          </a:prstGeom>
          <a:noFill/>
        </p:spPr>
        <p:txBody>
          <a:bodyPr wrap="none" lIns="91440" tIns="45720" rIns="91440" bIns="45720">
            <a:spAutoFit/>
          </a:bodyPr>
          <a:lstStyle/>
          <a:p>
            <a:pPr marL="342900" indent="-342900" algn="ctr">
              <a:buFontTx/>
              <a:buChar char="-"/>
            </a:pPr>
            <a:r>
              <a:rPr lang="fr-FR" sz="24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Mise en place de la page html</a:t>
            </a:r>
          </a:p>
          <a:p>
            <a:pPr marL="342900" indent="-342900" algn="ctr">
              <a:buFontTx/>
              <a:buChar char="-"/>
            </a:pPr>
            <a:r>
              <a:rPr lang="fr-FR" sz="24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Utilisation du CSS avancé</a:t>
            </a:r>
          </a:p>
          <a:p>
            <a:pPr marL="342900" indent="-342900" algn="ctr">
              <a:buFontTx/>
              <a:buChar char="-"/>
            </a:pPr>
            <a:r>
              <a:rPr lang="fr-FR" sz="24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Mise en ligne du site</a:t>
            </a:r>
          </a:p>
          <a:p>
            <a:pPr marL="342900" indent="-342900" algn="ctr">
              <a:buFontTx/>
              <a:buChar char="-"/>
            </a:pPr>
            <a:r>
              <a:rPr lang="fr-FR" sz="24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Vérification du site sur le consortium w3c</a:t>
            </a:r>
          </a:p>
          <a:p>
            <a:pPr algn="ctr"/>
            <a:r>
              <a:rPr lang="fr-FR" sz="24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(en html et </a:t>
            </a:r>
            <a:r>
              <a:rPr lang="fr-FR" sz="2400"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a:t>
            </a:r>
            <a:r>
              <a:rPr lang="fr-FR" sz="24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a:p>
            <a:pPr marL="342900" indent="-342900" algn="ctr">
              <a:buFontTx/>
              <a:buChar char="-"/>
            </a:pPr>
            <a:endParaRPr lang="fr-FR" sz="24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
        <p:nvSpPr>
          <p:cNvPr id="14" name="Rectangle 13"/>
          <p:cNvSpPr/>
          <p:nvPr/>
        </p:nvSpPr>
        <p:spPr>
          <a:xfrm>
            <a:off x="888940" y="1873493"/>
            <a:ext cx="7366119" cy="2308324"/>
          </a:xfrm>
          <a:prstGeom prst="rect">
            <a:avLst/>
          </a:prstGeom>
          <a:noFill/>
        </p:spPr>
        <p:txBody>
          <a:bodyPr wrap="none" lIns="91440" tIns="45720" rIns="91440" bIns="45720">
            <a:spAutoFit/>
          </a:bodyPr>
          <a:lstStyle/>
          <a:p>
            <a:pPr algn="ctr"/>
            <a:r>
              <a:rPr lang="fr-FR" sz="36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Création d’un site présentant votre </a:t>
            </a:r>
          </a:p>
          <a:p>
            <a:pPr algn="ctr"/>
            <a:r>
              <a:rPr lang="fr-FR" sz="36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Curriculum vitae (C.V.)</a:t>
            </a:r>
          </a:p>
          <a:p>
            <a:pPr algn="ctr"/>
            <a:r>
              <a:rPr lang="fr-FR" sz="36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Possibilité de présenter aussi</a:t>
            </a:r>
          </a:p>
          <a:p>
            <a:pPr algn="ctr"/>
            <a:r>
              <a:rPr lang="fr-FR" sz="3600"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la lettre de motivation jointe</a:t>
            </a:r>
          </a:p>
        </p:txBody>
      </p:sp>
    </p:spTree>
    <p:extLst>
      <p:ext uri="{BB962C8B-B14F-4D97-AF65-F5344CB8AC3E}">
        <p14:creationId xmlns:p14="http://schemas.microsoft.com/office/powerpoint/2010/main" val="974308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411760" y="2687408"/>
            <a:ext cx="4921540" cy="830997"/>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Cascading</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Style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Sheet</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en cascade</a:t>
            </a:r>
          </a:p>
        </p:txBody>
      </p:sp>
    </p:spTree>
    <p:extLst>
      <p:ext uri="{BB962C8B-B14F-4D97-AF65-F5344CB8AC3E}">
        <p14:creationId xmlns:p14="http://schemas.microsoft.com/office/powerpoint/2010/main" val="455776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313029" y="1196752"/>
            <a:ext cx="4921540" cy="830997"/>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Cascading</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Style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Sheet</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en cascade</a:t>
            </a:r>
          </a:p>
        </p:txBody>
      </p:sp>
      <p:sp>
        <p:nvSpPr>
          <p:cNvPr id="2" name="Rectangle 1"/>
          <p:cNvSpPr/>
          <p:nvPr/>
        </p:nvSpPr>
        <p:spPr>
          <a:xfrm>
            <a:off x="61148" y="2027749"/>
            <a:ext cx="9153724" cy="4524315"/>
          </a:xfrm>
          <a:prstGeom prst="rect">
            <a:avLst/>
          </a:prstGeom>
        </p:spPr>
        <p:txBody>
          <a:bodyPr wrap="none">
            <a:spAutoFit/>
          </a:bodyPr>
          <a:lstStyle/>
          <a:p>
            <a:pPr algn="ctr"/>
            <a:r>
              <a:rPr lang="fr-FR" sz="2400" cap="small" dirty="0">
                <a:solidFill>
                  <a:schemeClr val="accent2"/>
                </a:solidFill>
              </a:rPr>
              <a:t>Principe des feuilles de style CSS</a:t>
            </a:r>
          </a:p>
          <a:p>
            <a:pPr algn="ctr"/>
            <a:endParaRPr lang="fr-FR" sz="2400" cap="small" dirty="0">
              <a:solidFill>
                <a:schemeClr val="accent2"/>
              </a:solidFill>
            </a:endParaRPr>
          </a:p>
          <a:p>
            <a:pPr algn="ctr"/>
            <a:r>
              <a:rPr lang="fr-FR" sz="2000" dirty="0">
                <a:solidFill>
                  <a:schemeClr val="accent2"/>
                </a:solidFill>
              </a:rPr>
              <a:t>Le design d'un site évolue toujours au fil du temps. </a:t>
            </a:r>
          </a:p>
          <a:p>
            <a:pPr algn="ctr"/>
            <a:r>
              <a:rPr lang="fr-FR" sz="2000" dirty="0">
                <a:solidFill>
                  <a:schemeClr val="accent2"/>
                </a:solidFill>
              </a:rPr>
              <a:t>Le problème, c’est que sans feuille de style , il fallait </a:t>
            </a:r>
          </a:p>
          <a:p>
            <a:pPr algn="ctr"/>
            <a:r>
              <a:rPr lang="fr-FR" sz="2000" dirty="0">
                <a:solidFill>
                  <a:schemeClr val="accent2"/>
                </a:solidFill>
              </a:rPr>
              <a:t>reprendre toutes les pages html une à une pour modifier </a:t>
            </a:r>
          </a:p>
          <a:p>
            <a:pPr algn="ctr"/>
            <a:r>
              <a:rPr lang="fr-FR" sz="2000" dirty="0">
                <a:solidFill>
                  <a:schemeClr val="accent2"/>
                </a:solidFill>
              </a:rPr>
              <a:t>une police de caractère ou une couleur de fond...</a:t>
            </a:r>
            <a:br>
              <a:rPr lang="fr-FR" sz="2000" dirty="0">
                <a:solidFill>
                  <a:schemeClr val="accent2"/>
                </a:solidFill>
              </a:rPr>
            </a:br>
            <a:r>
              <a:rPr lang="fr-FR" sz="2000" dirty="0">
                <a:solidFill>
                  <a:schemeClr val="accent2"/>
                </a:solidFill>
              </a:rPr>
              <a:t>Avec les "</a:t>
            </a:r>
            <a:r>
              <a:rPr lang="fr-FR" sz="2000" dirty="0" err="1">
                <a:solidFill>
                  <a:schemeClr val="accent2"/>
                </a:solidFill>
              </a:rPr>
              <a:t>Cascading</a:t>
            </a:r>
            <a:r>
              <a:rPr lang="fr-FR" sz="2000" dirty="0">
                <a:solidFill>
                  <a:schemeClr val="accent2"/>
                </a:solidFill>
              </a:rPr>
              <a:t> Style </a:t>
            </a:r>
            <a:r>
              <a:rPr lang="fr-FR" sz="2000" dirty="0" err="1">
                <a:solidFill>
                  <a:schemeClr val="accent2"/>
                </a:solidFill>
              </a:rPr>
              <a:t>Sheets</a:t>
            </a:r>
            <a:r>
              <a:rPr lang="fr-FR" sz="2000" dirty="0">
                <a:solidFill>
                  <a:schemeClr val="accent2"/>
                </a:solidFill>
              </a:rPr>
              <a:t>" (CSS), ce lourd handicap est résolu.</a:t>
            </a:r>
          </a:p>
          <a:p>
            <a:pPr algn="ctr"/>
            <a:r>
              <a:rPr lang="fr-FR" sz="2000" dirty="0">
                <a:solidFill>
                  <a:schemeClr val="accent2"/>
                </a:solidFill>
              </a:rPr>
              <a:t>C'est dans la feuille de style </a:t>
            </a:r>
            <a:r>
              <a:rPr lang="fr-FR" sz="2000" dirty="0" err="1">
                <a:solidFill>
                  <a:schemeClr val="accent2"/>
                </a:solidFill>
              </a:rPr>
              <a:t>css</a:t>
            </a:r>
            <a:r>
              <a:rPr lang="fr-FR" sz="2000" b="1" i="1" u="sng" dirty="0">
                <a:solidFill>
                  <a:schemeClr val="accent2"/>
                </a:solidFill>
              </a:rPr>
              <a:t> </a:t>
            </a:r>
            <a:r>
              <a:rPr lang="fr-FR" sz="2000" dirty="0">
                <a:solidFill>
                  <a:schemeClr val="accent2"/>
                </a:solidFill>
              </a:rPr>
              <a:t>que l'on va déclarer </a:t>
            </a:r>
            <a:r>
              <a:rPr lang="fr-FR" sz="2000" b="1" i="1" u="sng" dirty="0">
                <a:solidFill>
                  <a:schemeClr val="accent2"/>
                </a:solidFill>
              </a:rPr>
              <a:t>toute la mise en forme </a:t>
            </a:r>
          </a:p>
          <a:p>
            <a:pPr algn="ctr"/>
            <a:r>
              <a:rPr lang="fr-FR" sz="2000" dirty="0">
                <a:solidFill>
                  <a:schemeClr val="accent2"/>
                </a:solidFill>
              </a:rPr>
              <a:t>des pages : le positionnement des éléments, l'image de fond, </a:t>
            </a:r>
          </a:p>
          <a:p>
            <a:pPr algn="ctr"/>
            <a:r>
              <a:rPr lang="fr-FR" sz="2000" dirty="0">
                <a:solidFill>
                  <a:schemeClr val="accent2"/>
                </a:solidFill>
              </a:rPr>
              <a:t>les polices de caractère, les couleurs, etc.</a:t>
            </a:r>
            <a:br>
              <a:rPr lang="fr-FR" sz="2000" dirty="0">
                <a:solidFill>
                  <a:schemeClr val="accent2"/>
                </a:solidFill>
              </a:rPr>
            </a:br>
            <a:r>
              <a:rPr lang="fr-FR" sz="2000" dirty="0">
                <a:solidFill>
                  <a:schemeClr val="accent2"/>
                </a:solidFill>
              </a:rPr>
              <a:t>Celle-ci sera liée à chaque page html. Ainsi, lorsqu'on en modifiera un élément,</a:t>
            </a:r>
          </a:p>
          <a:p>
            <a:pPr algn="ctr"/>
            <a:r>
              <a:rPr lang="fr-FR" sz="2000" dirty="0">
                <a:solidFill>
                  <a:schemeClr val="accent2"/>
                </a:solidFill>
              </a:rPr>
              <a:t>cela se répercutera immédiatement sur toutes les pages html. </a:t>
            </a:r>
          </a:p>
          <a:p>
            <a:pPr algn="ctr"/>
            <a:r>
              <a:rPr lang="fr-FR" sz="2000" dirty="0">
                <a:solidFill>
                  <a:schemeClr val="accent2"/>
                </a:solidFill>
              </a:rPr>
              <a:t>Puissant, pratique, bref </a:t>
            </a:r>
            <a:r>
              <a:rPr lang="fr-FR" sz="2000" b="1" dirty="0">
                <a:solidFill>
                  <a:schemeClr val="accent2"/>
                </a:solidFill>
              </a:rPr>
              <a:t>: indispensable</a:t>
            </a:r>
            <a:r>
              <a:rPr lang="fr-FR" sz="2000" dirty="0">
                <a:solidFill>
                  <a:schemeClr val="accent2"/>
                </a:solidFill>
              </a:rPr>
              <a:t>.</a:t>
            </a:r>
          </a:p>
          <a:p>
            <a:pPr algn="ctr"/>
            <a:endParaRPr lang="fr-FR" sz="2000" dirty="0">
              <a:ln w="1905"/>
              <a:solidFill>
                <a:schemeClr val="accent2"/>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367027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050" name="Picture 2" descr="Une feuille de style CSS liée à toutes les pages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601" y="2852936"/>
            <a:ext cx="5095875" cy="22193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62359" y="1988839"/>
            <a:ext cx="8560357"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Un fichier « style.css » pour l’ensemble des fichiers html </a:t>
            </a:r>
          </a:p>
        </p:txBody>
      </p:sp>
    </p:spTree>
    <p:extLst>
      <p:ext uri="{BB962C8B-B14F-4D97-AF65-F5344CB8AC3E}">
        <p14:creationId xmlns:p14="http://schemas.microsoft.com/office/powerpoint/2010/main" val="2516905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sp>
        <p:nvSpPr>
          <p:cNvPr id="12" name="Rectangle 11"/>
          <p:cNvSpPr/>
          <p:nvPr/>
        </p:nvSpPr>
        <p:spPr>
          <a:xfrm>
            <a:off x="94653" y="2420888"/>
            <a:ext cx="8954694" cy="3046988"/>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CSS2 – CSS3 : Il n’y a pas de précision à apporter lorsque </a:t>
            </a: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l’on déclare les règles C.S.S.</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navigateurs intègrent de mieux en mieux les propriétés.</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3"/>
              </a:rPr>
              <a:t>http://caniuse.com</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4128150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sp>
        <p:nvSpPr>
          <p:cNvPr id="2" name="Rectangle 1"/>
          <p:cNvSpPr/>
          <p:nvPr/>
        </p:nvSpPr>
        <p:spPr>
          <a:xfrm>
            <a:off x="899531" y="1691516"/>
            <a:ext cx="7391319" cy="523220"/>
          </a:xfrm>
          <a:prstGeom prst="rect">
            <a:avLst/>
          </a:prstGeom>
        </p:spPr>
        <p:txBody>
          <a:bodyPr wrap="none">
            <a:spAutoFit/>
          </a:bodyPr>
          <a:lstStyle/>
          <a:p>
            <a:pPr algn="ctr"/>
            <a:r>
              <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SYNTAXE – DECLARATION D’UNE REGLE</a:t>
            </a:r>
          </a:p>
        </p:txBody>
      </p:sp>
      <p:sp>
        <p:nvSpPr>
          <p:cNvPr id="3" name="Rectangle 2"/>
          <p:cNvSpPr/>
          <p:nvPr/>
        </p:nvSpPr>
        <p:spPr>
          <a:xfrm>
            <a:off x="375260" y="2132856"/>
            <a:ext cx="8208911" cy="1754326"/>
          </a:xfrm>
          <a:prstGeom prst="rect">
            <a:avLst/>
          </a:prstGeom>
        </p:spPr>
        <p:txBody>
          <a:bodyPr wrap="square">
            <a:spAutoFit/>
          </a:bodyPr>
          <a:lstStyle/>
          <a:p>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Sélecteur {</a:t>
            </a:r>
          </a:p>
          <a:p>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Propriété: valeur;</a:t>
            </a:r>
          </a:p>
          <a:p>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p:txBody>
      </p:sp>
      <p:sp>
        <p:nvSpPr>
          <p:cNvPr id="12" name="Rectangle 11"/>
          <p:cNvSpPr/>
          <p:nvPr/>
        </p:nvSpPr>
        <p:spPr>
          <a:xfrm>
            <a:off x="375259" y="3902419"/>
            <a:ext cx="8208911" cy="2185214"/>
          </a:xfrm>
          <a:prstGeom prst="rect">
            <a:avLst/>
          </a:prstGeom>
        </p:spPr>
        <p:txBody>
          <a:bodyPr wrap="square">
            <a:spAutoFit/>
          </a:bodyPr>
          <a:lstStyle/>
          <a:p>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 {</a:t>
            </a:r>
          </a:p>
          <a:p>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36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color</a:t>
            </a: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36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red</a:t>
            </a: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2800" b="1" dirty="0">
                <a:ln w="1905"/>
                <a:solidFill>
                  <a:srgbClr val="C00000"/>
                </a:solidFill>
                <a:effectLst>
                  <a:innerShdw blurRad="69850" dist="43180" dir="5400000">
                    <a:srgbClr val="000000">
                      <a:alpha val="65000"/>
                    </a:srgbClr>
                  </a:innerShdw>
                </a:effectLst>
              </a:rPr>
              <a:t>&lt;-- exemple</a:t>
            </a:r>
          </a:p>
          <a:p>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a:p>
            <a:r>
              <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On peut l’écrire sur une ligne : p { </a:t>
            </a:r>
            <a:r>
              <a:rPr lang="fr-FR" sz="28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color</a:t>
            </a:r>
            <a:r>
              <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28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red</a:t>
            </a:r>
            <a:r>
              <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p:txBody>
      </p:sp>
    </p:spTree>
    <p:extLst>
      <p:ext uri="{BB962C8B-B14F-4D97-AF65-F5344CB8AC3E}">
        <p14:creationId xmlns:p14="http://schemas.microsoft.com/office/powerpoint/2010/main" val="2471498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sp>
        <p:nvSpPr>
          <p:cNvPr id="12" name="Rectangle 11"/>
          <p:cNvSpPr/>
          <p:nvPr/>
        </p:nvSpPr>
        <p:spPr>
          <a:xfrm>
            <a:off x="-31333" y="1662222"/>
            <a:ext cx="10836696" cy="5078313"/>
          </a:xfrm>
          <a:prstGeom prst="rect">
            <a:avLst/>
          </a:prstGeom>
        </p:spPr>
        <p:txBody>
          <a:bodyPr wrap="square">
            <a:spAutoFit/>
          </a:bodyPr>
          <a:lstStyle/>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Un sélecteur peut avoir plusieurs propriétés :</a:t>
            </a:r>
            <a:endPar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Sélecteur {</a:t>
            </a:r>
          </a:p>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Propriété1: valeur1;</a:t>
            </a:r>
          </a:p>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Propriété2: valeur2;</a:t>
            </a:r>
          </a:p>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a:p>
            <a:r>
              <a:rPr lang="fr-FR" sz="2400" b="1" dirty="0">
                <a:ln w="1905"/>
                <a:solidFill>
                  <a:srgbClr val="C00000"/>
                </a:solidFill>
                <a:effectLst>
                  <a:innerShdw blurRad="69850" dist="43180" dir="5400000">
                    <a:srgbClr val="000000">
                      <a:alpha val="65000"/>
                    </a:srgbClr>
                  </a:innerShdw>
                </a:effectLst>
              </a:rPr>
              <a:t>Exemple :</a:t>
            </a:r>
          </a:p>
          <a:p>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 {</a:t>
            </a:r>
          </a:p>
          <a:p>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color</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red</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p>
          <a:p>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background-</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color</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green;</a:t>
            </a:r>
          </a:p>
          <a:p>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a:p>
            <a:endPar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876401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sp>
        <p:nvSpPr>
          <p:cNvPr id="2" name="Rectangle 1"/>
          <p:cNvSpPr/>
          <p:nvPr/>
        </p:nvSpPr>
        <p:spPr>
          <a:xfrm>
            <a:off x="0" y="1645265"/>
            <a:ext cx="9144000" cy="4278094"/>
          </a:xfrm>
          <a:prstGeom prst="rect">
            <a:avLst/>
          </a:prstGeom>
        </p:spPr>
        <p:txBody>
          <a:bodyPr wrap="square">
            <a:spAutoFit/>
          </a:bodyPr>
          <a:lstStyle/>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mêmes propriétés peuvent être partagées par plusieurs sélecteurs, ils sont alors séparés par une virgule :</a:t>
            </a:r>
          </a:p>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sélecteur1 , sélecteur2 , sélecteur3 {</a:t>
            </a:r>
          </a:p>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Propriété1: valeur1;</a:t>
            </a:r>
          </a:p>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Propriété2: valeur2;</a:t>
            </a:r>
          </a:p>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solidFill>
                  <a:srgbClr val="C00000"/>
                </a:solidFill>
                <a:effectLst>
                  <a:innerShdw blurRad="69850" dist="43180" dir="5400000">
                    <a:srgbClr val="000000">
                      <a:alpha val="65000"/>
                    </a:srgbClr>
                  </a:innerShdw>
                </a:effectLst>
              </a:rPr>
              <a:t>Exemple :</a:t>
            </a: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H1, h2, h3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color</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blue</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p:txBody>
      </p:sp>
    </p:spTree>
    <p:extLst>
      <p:ext uri="{BB962C8B-B14F-4D97-AF65-F5344CB8AC3E}">
        <p14:creationId xmlns:p14="http://schemas.microsoft.com/office/powerpoint/2010/main" val="1697289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sp>
        <p:nvSpPr>
          <p:cNvPr id="12" name="Rectangle 11"/>
          <p:cNvSpPr/>
          <p:nvPr/>
        </p:nvSpPr>
        <p:spPr>
          <a:xfrm>
            <a:off x="0" y="1645265"/>
            <a:ext cx="9144000" cy="4555093"/>
          </a:xfrm>
          <a:prstGeom prst="rect">
            <a:avLst/>
          </a:prstGeom>
        </p:spPr>
        <p:txBody>
          <a:bodyPr wrap="square">
            <a:spAutoFit/>
          </a:bodyPr>
          <a:lstStyle/>
          <a:p>
            <a:r>
              <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commentaires s’écrivent entre les caractères suivants :</a:t>
            </a:r>
          </a:p>
          <a:p>
            <a:pPr algn="ctr"/>
            <a:r>
              <a:rPr lang="fr-FR" sz="3200" dirty="0">
                <a:solidFill>
                  <a:srgbClr val="00B050"/>
                </a:solidFill>
              </a:rPr>
              <a:t>/* mon commentaire */</a:t>
            </a:r>
          </a:p>
          <a:p>
            <a:endParaRPr lang="fr-FR" sz="32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endParaRPr lang="fr-FR"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solidFill>
                  <a:srgbClr val="C00000"/>
                </a:solidFill>
                <a:effectLst>
                  <a:innerShdw blurRad="69850" dist="43180" dir="5400000">
                    <a:srgbClr val="000000">
                      <a:alpha val="65000"/>
                    </a:srgbClr>
                  </a:innerShdw>
                </a:effectLst>
              </a:rPr>
              <a:t>Exemple :</a:t>
            </a:r>
          </a:p>
          <a:p>
            <a:pPr algn="ctr"/>
            <a:r>
              <a:rPr lang="fr-FR" sz="2400" dirty="0">
                <a:solidFill>
                  <a:srgbClr val="00B050"/>
                </a:solidFill>
              </a:rPr>
              <a:t>/* style valable dans tous les paragraphes */</a:t>
            </a:r>
          </a:p>
          <a:p>
            <a:pPr algn="ctr"/>
            <a:endParaRPr lang="fr-FR" sz="2400" b="1" dirty="0">
              <a:ln w="1905"/>
              <a:solidFill>
                <a:srgbClr val="C00000"/>
              </a:solidFill>
              <a:effectLst>
                <a:innerShdw blurRad="69850" dist="43180" dir="5400000">
                  <a:srgbClr val="000000">
                    <a:alpha val="65000"/>
                  </a:srgbClr>
                </a:innerShdw>
              </a:effectLst>
            </a:endParaRP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a:t>
            </a:r>
          </a:p>
          <a:p>
            <a:pPr algn="ct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color</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#8b4513;</a:t>
            </a: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p:txBody>
      </p:sp>
    </p:spTree>
    <p:extLst>
      <p:ext uri="{BB962C8B-B14F-4D97-AF65-F5344CB8AC3E}">
        <p14:creationId xmlns:p14="http://schemas.microsoft.com/office/powerpoint/2010/main" val="3143433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38" y="1658418"/>
            <a:ext cx="7324725" cy="442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727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59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71" y="2492896"/>
            <a:ext cx="8679385"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53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sp>
        <p:nvSpPr>
          <p:cNvPr id="8" name="Rectangle 7"/>
          <p:cNvSpPr/>
          <p:nvPr/>
        </p:nvSpPr>
        <p:spPr>
          <a:xfrm>
            <a:off x="406640" y="1412776"/>
            <a:ext cx="8315098" cy="3416320"/>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Il faut impérativement concevoir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votre site html5 CSS3</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en prévision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d’une utilisation « responsive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Adaptation du site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pour les différents types de support, </a:t>
            </a: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4934446"/>
            <a:ext cx="2843808" cy="1421904"/>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175" y="4934446"/>
            <a:ext cx="2914770" cy="1343972"/>
          </a:xfrm>
          <a:prstGeom prst="rect">
            <a:avLst/>
          </a:prstGeom>
        </p:spPr>
      </p:pic>
    </p:spTree>
    <p:extLst>
      <p:ext uri="{BB962C8B-B14F-4D97-AF65-F5344CB8AC3E}">
        <p14:creationId xmlns:p14="http://schemas.microsoft.com/office/powerpoint/2010/main" val="318295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64" y="1307863"/>
            <a:ext cx="7225880" cy="48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455" y="1693701"/>
            <a:ext cx="5088945"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1606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97744"/>
            <a:ext cx="7920880" cy="373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709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sp>
        <p:nvSpPr>
          <p:cNvPr id="12" name="Rectangle 11"/>
          <p:cNvSpPr/>
          <p:nvPr/>
        </p:nvSpPr>
        <p:spPr>
          <a:xfrm>
            <a:off x="1021126" y="2132856"/>
            <a:ext cx="6756978" cy="3416320"/>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Enregistrement d'une feuille de style :</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Il existe trois façons d'enregistrer les styles :</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1 - Une feuille de style externe</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2 - Une feuille de style interne</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3 - Au sein des balises html</a:t>
            </a:r>
          </a:p>
        </p:txBody>
      </p:sp>
    </p:spTree>
    <p:extLst>
      <p:ext uri="{BB962C8B-B14F-4D97-AF65-F5344CB8AC3E}">
        <p14:creationId xmlns:p14="http://schemas.microsoft.com/office/powerpoint/2010/main" val="536467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sp>
        <p:nvSpPr>
          <p:cNvPr id="12" name="Rectangle 11"/>
          <p:cNvSpPr/>
          <p:nvPr/>
        </p:nvSpPr>
        <p:spPr>
          <a:xfrm>
            <a:off x="218390" y="1658417"/>
            <a:ext cx="8485015" cy="4339650"/>
          </a:xfrm>
          <a:prstGeom prst="rect">
            <a:avLst/>
          </a:prstGeom>
          <a:noFill/>
        </p:spPr>
        <p:txBody>
          <a:bodyPr wrap="none" lIns="91440" tIns="45720" rIns="91440" bIns="45720">
            <a:spAutoFit/>
          </a:bodyPr>
          <a:lstStyle/>
          <a:p>
            <a:pPr marL="457200" indent="-457200" algn="ctr">
              <a:buAutoNum type="arabicPeriod"/>
            </a:pP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Feuille de style externe</a:t>
            </a:r>
          </a:p>
          <a:p>
            <a:pPr marL="457200" indent="-457200" algn="ctr">
              <a:buAutoNum type="arabicPeriod"/>
            </a:pP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Enregistrer le code CSS dans un fichier s'appelant (par exemple) </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"style.css", </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et mettre dans l'en-tête de la page html </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(entre les balises &lt;</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head</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&gt;&lt;/</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head</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&gt;) :</a:t>
            </a:r>
          </a:p>
          <a:p>
            <a:pPr algn="ct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&lt;</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link</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href</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="style.css" </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rel</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stylesheet</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media="all" type="</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text</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"&gt; </a:t>
            </a:r>
          </a:p>
          <a:p>
            <a:pPr algn="ct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Avec un </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doctype</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HTML 5 l'attribut type est inutile.</a:t>
            </a:r>
          </a:p>
          <a:p>
            <a:pPr algn="ct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Pour générer une feuille de style, il y a des aides...</a:t>
            </a:r>
          </a:p>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hlinkClick r:id="rId3"/>
              </a:rPr>
              <a:t>Générateur</a:t>
            </a: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9344236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sp>
        <p:nvSpPr>
          <p:cNvPr id="12" name="Rectangle 11"/>
          <p:cNvSpPr/>
          <p:nvPr/>
        </p:nvSpPr>
        <p:spPr>
          <a:xfrm>
            <a:off x="-7474" y="1950273"/>
            <a:ext cx="9151473" cy="3293209"/>
          </a:xfrm>
          <a:prstGeom prst="rect">
            <a:avLst/>
          </a:prstGeom>
          <a:noFill/>
        </p:spPr>
        <p:txBody>
          <a:bodyPr wrap="squar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2. Feuille de style interne</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Pour déclarer des styles qui ne s'appliqueront qu'à la page considérée,</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les styles sont à déclarer entre les balises suivantes :</a:t>
            </a:r>
          </a:p>
          <a:p>
            <a:pPr algn="ct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&lt;style type="</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text</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media="</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screen</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"&gt;</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&lt;/style&gt;</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Tout ceci est à placer, comme précédemment, </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entre les balises &lt;</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head</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&gt;&lt;/</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head</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&gt;</a:t>
            </a:r>
          </a:p>
        </p:txBody>
      </p:sp>
    </p:spTree>
    <p:extLst>
      <p:ext uri="{BB962C8B-B14F-4D97-AF65-F5344CB8AC3E}">
        <p14:creationId xmlns:p14="http://schemas.microsoft.com/office/powerpoint/2010/main" val="1191887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sp>
        <p:nvSpPr>
          <p:cNvPr id="13" name="Rectangle 12"/>
          <p:cNvSpPr/>
          <p:nvPr/>
        </p:nvSpPr>
        <p:spPr>
          <a:xfrm>
            <a:off x="1463616" y="2060848"/>
            <a:ext cx="6216766" cy="4216539"/>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3. Styles CSS dans le code html ("</a:t>
            </a:r>
            <a:r>
              <a:rPr lang="fr-FR" sz="24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inline</a:t>
            </a: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t>
            </a:r>
          </a:p>
          <a:p>
            <a:pPr algn="ctr"/>
            <a:endPar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De façon encore plus ponctuelle,</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si l'on veut attribuer un style à un seul endroit,</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on peut déclarer le style à l'intérieur d'une</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balise html à l'aide de l'attribut style. </a:t>
            </a: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Par exemple :</a:t>
            </a:r>
          </a:p>
          <a:p>
            <a:pPr algn="ct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&lt;p style="</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text-align:center</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color:red</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"&gt;</a:t>
            </a:r>
          </a:p>
          <a:p>
            <a:pPr algn="ct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lorem</a:t>
            </a: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a:t>
            </a:r>
            <a:r>
              <a:rPr lang="fr-FR" sz="2000" b="1" dirty="0" err="1">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ipsum</a:t>
            </a: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endPar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&lt;/p&gt;</a:t>
            </a:r>
          </a:p>
        </p:txBody>
      </p:sp>
    </p:spTree>
    <p:extLst>
      <p:ext uri="{BB962C8B-B14F-4D97-AF65-F5344CB8AC3E}">
        <p14:creationId xmlns:p14="http://schemas.microsoft.com/office/powerpoint/2010/main" val="2487757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5867" y="1844824"/>
            <a:ext cx="6922517"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8067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670769"/>
            <a:ext cx="7920880" cy="4350519"/>
          </a:xfrm>
          <a:prstGeom prst="rect">
            <a:avLst/>
          </a:prstGeom>
        </p:spPr>
      </p:pic>
    </p:spTree>
    <p:extLst>
      <p:ext uri="{BB962C8B-B14F-4D97-AF65-F5344CB8AC3E}">
        <p14:creationId xmlns:p14="http://schemas.microsoft.com/office/powerpoint/2010/main" val="3508137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817" y="1658417"/>
            <a:ext cx="7405567" cy="4506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317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69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12" y="1628800"/>
            <a:ext cx="8107312" cy="4520985"/>
          </a:xfrm>
          <a:prstGeom prst="rect">
            <a:avLst/>
          </a:prstGeom>
        </p:spPr>
      </p:pic>
    </p:spTree>
    <p:extLst>
      <p:ext uri="{BB962C8B-B14F-4D97-AF65-F5344CB8AC3E}">
        <p14:creationId xmlns:p14="http://schemas.microsoft.com/office/powerpoint/2010/main" val="1405798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sp>
        <p:nvSpPr>
          <p:cNvPr id="5" name="Rectangle 4"/>
          <p:cNvSpPr/>
          <p:nvPr/>
        </p:nvSpPr>
        <p:spPr>
          <a:xfrm>
            <a:off x="179512" y="2414295"/>
            <a:ext cx="8784976" cy="1538883"/>
          </a:xfrm>
          <a:prstGeom prst="rect">
            <a:avLst/>
          </a:prstGeom>
        </p:spPr>
        <p:txBody>
          <a:bodyPr wrap="square">
            <a:spAutoFit/>
          </a:bodyPr>
          <a:lstStyle/>
          <a:p>
            <a:pPr algn="ctr" defTabSz="449263" eaLnBrk="0" fontAlgn="base" hangingPunct="0">
              <a:spcBef>
                <a:spcPct val="0"/>
              </a:spcBef>
              <a:spcAft>
                <a:spcPct val="0"/>
              </a:spcAft>
              <a:defRPr/>
            </a:pPr>
            <a:r>
              <a:rPr lang="fr-FR" sz="2800" b="1" dirty="0">
                <a:solidFill>
                  <a:schemeClr val="accent6"/>
                </a:solidFill>
                <a:latin typeface="Times New Roman" pitchFamily="18" charset="0"/>
                <a:ea typeface="Microsoft YaHei" pitchFamily="34" charset="-122"/>
              </a:rPr>
              <a:t>Vous devez faire la conception de votre page web en suivant la philosophie </a:t>
            </a:r>
          </a:p>
          <a:p>
            <a:pPr algn="ctr" defTabSz="449263" eaLnBrk="0" fontAlgn="base" hangingPunct="0">
              <a:spcBef>
                <a:spcPct val="0"/>
              </a:spcBef>
              <a:spcAft>
                <a:spcPct val="0"/>
              </a:spcAft>
              <a:defRPr/>
            </a:pPr>
            <a:endParaRPr lang="fr-FR" sz="1000" b="1" dirty="0">
              <a:solidFill>
                <a:schemeClr val="accent6"/>
              </a:solidFill>
              <a:latin typeface="Times New Roman" pitchFamily="18" charset="0"/>
              <a:ea typeface="Microsoft YaHei" pitchFamily="34" charset="-122"/>
            </a:endParaRPr>
          </a:p>
          <a:p>
            <a:pPr algn="ctr" defTabSz="449263" eaLnBrk="0" fontAlgn="base" hangingPunct="0">
              <a:spcBef>
                <a:spcPct val="0"/>
              </a:spcBef>
              <a:spcAft>
                <a:spcPct val="0"/>
              </a:spcAft>
              <a:defRPr/>
            </a:pPr>
            <a:r>
              <a:rPr lang="fr-FR" sz="2800" b="1" dirty="0">
                <a:solidFill>
                  <a:schemeClr val="accent6"/>
                </a:solidFill>
                <a:latin typeface="Times New Roman" pitchFamily="18" charset="0"/>
                <a:ea typeface="Microsoft YaHei" pitchFamily="34" charset="-122"/>
              </a:rPr>
              <a:t>du standard HTML5 spécifié par le W3C .</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Tree>
    <p:extLst>
      <p:ext uri="{BB962C8B-B14F-4D97-AF65-F5344CB8AC3E}">
        <p14:creationId xmlns:p14="http://schemas.microsoft.com/office/powerpoint/2010/main" val="2922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37" y="1658417"/>
            <a:ext cx="7205291" cy="4697933"/>
          </a:xfrm>
          <a:prstGeom prst="rect">
            <a:avLst/>
          </a:prstGeom>
        </p:spPr>
      </p:pic>
    </p:spTree>
    <p:extLst>
      <p:ext uri="{BB962C8B-B14F-4D97-AF65-F5344CB8AC3E}">
        <p14:creationId xmlns:p14="http://schemas.microsoft.com/office/powerpoint/2010/main" val="551323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1534"/>
            <a:ext cx="8100392" cy="4473770"/>
          </a:xfrm>
          <a:prstGeom prst="rect">
            <a:avLst/>
          </a:prstGeom>
        </p:spPr>
      </p:pic>
    </p:spTree>
    <p:extLst>
      <p:ext uri="{BB962C8B-B14F-4D97-AF65-F5344CB8AC3E}">
        <p14:creationId xmlns:p14="http://schemas.microsoft.com/office/powerpoint/2010/main" val="4234213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20" y="1672224"/>
            <a:ext cx="8208913" cy="4421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0202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58417"/>
            <a:ext cx="7992888" cy="4445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1246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2761"/>
            <a:ext cx="8316416" cy="4532543"/>
          </a:xfrm>
          <a:prstGeom prst="rect">
            <a:avLst/>
          </a:prstGeom>
        </p:spPr>
      </p:pic>
    </p:spTree>
    <p:extLst>
      <p:ext uri="{BB962C8B-B14F-4D97-AF65-F5344CB8AC3E}">
        <p14:creationId xmlns:p14="http://schemas.microsoft.com/office/powerpoint/2010/main" val="704513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47" y="1844824"/>
            <a:ext cx="8289985" cy="4320480"/>
          </a:xfrm>
          <a:prstGeom prst="rect">
            <a:avLst/>
          </a:prstGeom>
        </p:spPr>
      </p:pic>
    </p:spTree>
    <p:extLst>
      <p:ext uri="{BB962C8B-B14F-4D97-AF65-F5344CB8AC3E}">
        <p14:creationId xmlns:p14="http://schemas.microsoft.com/office/powerpoint/2010/main" val="669620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6" y="1772816"/>
            <a:ext cx="8231730"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1860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71" y="1785703"/>
            <a:ext cx="8101846" cy="4379602"/>
          </a:xfrm>
          <a:prstGeom prst="rect">
            <a:avLst/>
          </a:prstGeom>
        </p:spPr>
      </p:pic>
    </p:spTree>
    <p:extLst>
      <p:ext uri="{BB962C8B-B14F-4D97-AF65-F5344CB8AC3E}">
        <p14:creationId xmlns:p14="http://schemas.microsoft.com/office/powerpoint/2010/main" val="2500638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60" y="1772817"/>
            <a:ext cx="8313263" cy="4248472"/>
          </a:xfrm>
          <a:prstGeom prst="rect">
            <a:avLst/>
          </a:prstGeom>
        </p:spPr>
      </p:pic>
    </p:spTree>
    <p:extLst>
      <p:ext uri="{BB962C8B-B14F-4D97-AF65-F5344CB8AC3E}">
        <p14:creationId xmlns:p14="http://schemas.microsoft.com/office/powerpoint/2010/main" val="4218495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79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45" y="1658417"/>
            <a:ext cx="8353887" cy="4272830"/>
          </a:xfrm>
          <a:prstGeom prst="rect">
            <a:avLst/>
          </a:prstGeom>
        </p:spPr>
      </p:pic>
    </p:spTree>
    <p:extLst>
      <p:ext uri="{BB962C8B-B14F-4D97-AF65-F5344CB8AC3E}">
        <p14:creationId xmlns:p14="http://schemas.microsoft.com/office/powerpoint/2010/main" val="165019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sp>
        <p:nvSpPr>
          <p:cNvPr id="8" name="Rectangle 7"/>
          <p:cNvSpPr/>
          <p:nvPr/>
        </p:nvSpPr>
        <p:spPr>
          <a:xfrm>
            <a:off x="4363647" y="1338620"/>
            <a:ext cx="3903633" cy="4524315"/>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Mais aussi en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correspondance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avec le :</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World</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Wide</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Web</a:t>
            </a:r>
          </a:p>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Consortium</a:t>
            </a:r>
          </a:p>
          <a:p>
            <a:pPr algn="ctr"/>
            <a:endPar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28" y="1247822"/>
            <a:ext cx="2800672" cy="5084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1087" y="5279392"/>
            <a:ext cx="1488752" cy="891995"/>
          </a:xfrm>
          <a:prstGeom prst="rect">
            <a:avLst/>
          </a:prstGeom>
        </p:spPr>
      </p:pic>
      <p:pic>
        <p:nvPicPr>
          <p:cNvPr id="12" name="Imag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Tree>
    <p:extLst>
      <p:ext uri="{BB962C8B-B14F-4D97-AF65-F5344CB8AC3E}">
        <p14:creationId xmlns:p14="http://schemas.microsoft.com/office/powerpoint/2010/main" val="3182957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14338"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658416"/>
            <a:ext cx="8064896" cy="4002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218516" y="5661247"/>
            <a:ext cx="8619283"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http://www.1001fonts.fr/ https://www.1001freefonts.com/</a:t>
            </a:r>
          </a:p>
        </p:txBody>
      </p:sp>
    </p:spTree>
    <p:extLst>
      <p:ext uri="{BB962C8B-B14F-4D97-AF65-F5344CB8AC3E}">
        <p14:creationId xmlns:p14="http://schemas.microsoft.com/office/powerpoint/2010/main" val="397915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72816"/>
            <a:ext cx="8064896"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5381506" y="5447197"/>
            <a:ext cx="264687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Lettre minuscule</a:t>
            </a:r>
          </a:p>
        </p:txBody>
      </p:sp>
    </p:spTree>
    <p:extLst>
      <p:ext uri="{BB962C8B-B14F-4D97-AF65-F5344CB8AC3E}">
        <p14:creationId xmlns:p14="http://schemas.microsoft.com/office/powerpoint/2010/main" val="39156930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48" y="1658416"/>
            <a:ext cx="8036468" cy="4434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635682" y="5931293"/>
            <a:ext cx="6658234"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Rien, souligner, surligner et « ligne de trait »</a:t>
            </a:r>
          </a:p>
        </p:txBody>
      </p:sp>
    </p:spTree>
    <p:extLst>
      <p:ext uri="{BB962C8B-B14F-4D97-AF65-F5344CB8AC3E}">
        <p14:creationId xmlns:p14="http://schemas.microsoft.com/office/powerpoint/2010/main" val="17098020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58417"/>
            <a:ext cx="7992888" cy="4290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5757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1772816"/>
            <a:ext cx="8136905"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0277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58418"/>
            <a:ext cx="8136904" cy="4204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77700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44824"/>
            <a:ext cx="813690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3577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72817"/>
            <a:ext cx="8136903"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7505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9" y="1824607"/>
            <a:ext cx="8234845" cy="4340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18586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89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8417"/>
            <a:ext cx="8316416" cy="4506888"/>
          </a:xfrm>
          <a:prstGeom prst="rect">
            <a:avLst/>
          </a:prstGeom>
        </p:spPr>
      </p:pic>
    </p:spTree>
    <p:extLst>
      <p:ext uri="{BB962C8B-B14F-4D97-AF65-F5344CB8AC3E}">
        <p14:creationId xmlns:p14="http://schemas.microsoft.com/office/powerpoint/2010/main" val="328954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sp>
        <p:nvSpPr>
          <p:cNvPr id="8" name="Rectangle 7"/>
          <p:cNvSpPr/>
          <p:nvPr/>
        </p:nvSpPr>
        <p:spPr>
          <a:xfrm>
            <a:off x="2104668" y="1319495"/>
            <a:ext cx="4981043" cy="646331"/>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http://validator.w3.org</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4289" y="2060848"/>
            <a:ext cx="5181800" cy="1444695"/>
          </a:xfrm>
          <a:prstGeom prst="rect">
            <a:avLst/>
          </a:prstGeom>
        </p:spPr>
      </p:pic>
      <p:sp>
        <p:nvSpPr>
          <p:cNvPr id="10" name="Rectangle 9"/>
          <p:cNvSpPr/>
          <p:nvPr/>
        </p:nvSpPr>
        <p:spPr>
          <a:xfrm>
            <a:off x="636347" y="3505543"/>
            <a:ext cx="8118441" cy="646331"/>
          </a:xfrm>
          <a:prstGeom prst="rect">
            <a:avLst/>
          </a:prstGeom>
          <a:noFill/>
        </p:spPr>
        <p:txBody>
          <a:bodyPr wrap="non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https://jigsaw.w3.org/css-validator/</a:t>
            </a: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736" y="4460048"/>
            <a:ext cx="5227712" cy="1577119"/>
          </a:xfrm>
          <a:prstGeom prst="rect">
            <a:avLst/>
          </a:prstGeom>
        </p:spPr>
      </p:pic>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5" name="Rectangle 14"/>
          <p:cNvSpPr/>
          <p:nvPr/>
        </p:nvSpPr>
        <p:spPr>
          <a:xfrm>
            <a:off x="2265918" y="6004968"/>
            <a:ext cx="4612160" cy="400110"/>
          </a:xfrm>
          <a:prstGeom prst="rect">
            <a:avLst/>
          </a:prstGeom>
          <a:noFill/>
        </p:spPr>
        <p:txBody>
          <a:bodyPr wrap="none" lIns="91440" tIns="45720" rIns="91440" bIns="45720">
            <a:spAutoFit/>
          </a:bodyPr>
          <a:lstStyle/>
          <a:p>
            <a:pPr algn="ctr"/>
            <a:r>
              <a:rPr lang="fr-FR" sz="20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 Un seul web partout et pour tous »</a:t>
            </a:r>
          </a:p>
        </p:txBody>
      </p:sp>
    </p:spTree>
    <p:extLst>
      <p:ext uri="{BB962C8B-B14F-4D97-AF65-F5344CB8AC3E}">
        <p14:creationId xmlns:p14="http://schemas.microsoft.com/office/powerpoint/2010/main" val="3182957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90</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2586340" y="1196752"/>
            <a:ext cx="4374916"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Les Feuilles de style (C.S.S.)</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2867"/>
            <a:ext cx="9144000" cy="3721061"/>
          </a:xfrm>
          <a:prstGeom prst="rect">
            <a:avLst/>
          </a:prstGeom>
        </p:spPr>
      </p:pic>
    </p:spTree>
    <p:extLst>
      <p:ext uri="{BB962C8B-B14F-4D97-AF65-F5344CB8AC3E}">
        <p14:creationId xmlns:p14="http://schemas.microsoft.com/office/powerpoint/2010/main" val="12283762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91</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1" name="Rectangle 10"/>
          <p:cNvSpPr/>
          <p:nvPr/>
        </p:nvSpPr>
        <p:spPr>
          <a:xfrm>
            <a:off x="1288600" y="2492896"/>
            <a:ext cx="6163719" cy="646331"/>
          </a:xfrm>
          <a:prstGeom prst="rect">
            <a:avLst/>
          </a:prstGeom>
          <a:noFill/>
        </p:spPr>
        <p:txBody>
          <a:bodyPr wrap="square" lIns="91440" tIns="45720" rIns="91440" bIns="45720">
            <a:spAutoFit/>
          </a:bodyPr>
          <a:lstStyle/>
          <a:p>
            <a:pPr algn="ctr"/>
            <a:r>
              <a:rPr lang="fr-FR" sz="36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spTree>
    <p:extLst>
      <p:ext uri="{BB962C8B-B14F-4D97-AF65-F5344CB8AC3E}">
        <p14:creationId xmlns:p14="http://schemas.microsoft.com/office/powerpoint/2010/main" val="38402840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92</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05897"/>
            <a:ext cx="7920880" cy="4459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9986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93</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05896"/>
            <a:ext cx="8064896" cy="438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21018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94</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sp>
        <p:nvSpPr>
          <p:cNvPr id="13" name="Rectangle 12"/>
          <p:cNvSpPr/>
          <p:nvPr/>
        </p:nvSpPr>
        <p:spPr>
          <a:xfrm>
            <a:off x="1272859" y="1929954"/>
            <a:ext cx="7259581" cy="3539430"/>
          </a:xfrm>
          <a:prstGeom prst="rect">
            <a:avLst/>
          </a:prstGeom>
          <a:noFill/>
        </p:spPr>
        <p:txBody>
          <a:bodyPr wrap="square" lIns="91440" tIns="45720" rIns="91440" bIns="45720">
            <a:spAutoFit/>
          </a:bodyPr>
          <a:lstStyle/>
          <a:p>
            <a:pPr algn="ctr"/>
            <a:r>
              <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Le positionnement des blocs se gère </a:t>
            </a:r>
          </a:p>
          <a:p>
            <a:pPr algn="ctr"/>
            <a:r>
              <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à l’aide de 3 propriétés CSS :</a:t>
            </a:r>
          </a:p>
          <a:p>
            <a:pPr algn="ctr"/>
            <a:endPar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1 - La propriété POSITION</a:t>
            </a:r>
          </a:p>
          <a:p>
            <a:pPr algn="ctr"/>
            <a:endPar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2 – Les éléments FLOTTANTS</a:t>
            </a:r>
          </a:p>
          <a:p>
            <a:pPr algn="ctr"/>
            <a:endPar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endParaRPr>
          </a:p>
          <a:p>
            <a:pPr algn="ctr"/>
            <a:r>
              <a:rPr lang="fr-FR" sz="28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3- DISPLAY</a:t>
            </a:r>
          </a:p>
        </p:txBody>
      </p:sp>
    </p:spTree>
    <p:extLst>
      <p:ext uri="{BB962C8B-B14F-4D97-AF65-F5344CB8AC3E}">
        <p14:creationId xmlns:p14="http://schemas.microsoft.com/office/powerpoint/2010/main" val="2100912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95</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7363"/>
            <a:ext cx="8316415" cy="426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15128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96</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7"/>
            <a:ext cx="8388424" cy="4459406"/>
          </a:xfrm>
          <a:prstGeom prst="rect">
            <a:avLst/>
          </a:prstGeom>
        </p:spPr>
      </p:pic>
    </p:spTree>
    <p:extLst>
      <p:ext uri="{BB962C8B-B14F-4D97-AF65-F5344CB8AC3E}">
        <p14:creationId xmlns:p14="http://schemas.microsoft.com/office/powerpoint/2010/main" val="35845677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97</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897"/>
            <a:ext cx="8388424" cy="4387399"/>
          </a:xfrm>
          <a:prstGeom prst="rect">
            <a:avLst/>
          </a:prstGeom>
        </p:spPr>
      </p:pic>
    </p:spTree>
    <p:extLst>
      <p:ext uri="{BB962C8B-B14F-4D97-AF65-F5344CB8AC3E}">
        <p14:creationId xmlns:p14="http://schemas.microsoft.com/office/powerpoint/2010/main" val="2767477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98</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638424"/>
            <a:ext cx="8136904" cy="179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1227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a:solidFill>
                  <a:srgbClr val="FFFFFF"/>
                </a:solidFill>
                <a:latin typeface="Arial" charset="0"/>
              </a:rPr>
              <a:t>Vincent SEGUIER – IUT Paul Sabatier</a:t>
            </a:r>
          </a:p>
        </p:txBody>
      </p:sp>
      <p:sp>
        <p:nvSpPr>
          <p:cNvPr id="7" name="Espace réservé du numéro de diapositive 4"/>
          <p:cNvSpPr txBox="1">
            <a:spLocks/>
          </p:cNvSpPr>
          <p:nvPr/>
        </p:nvSpPr>
        <p:spPr bwMode="auto">
          <a:xfrm>
            <a:off x="8028384" y="5393928"/>
            <a:ext cx="1386708" cy="938014"/>
          </a:xfrm>
          <a:prstGeom prst="rect">
            <a:avLst/>
          </a:prstGeom>
          <a:noFill/>
          <a:ln>
            <a:noFill/>
          </a:ln>
          <a:effectLst/>
          <a:extLst/>
        </p:spPr>
        <p:txBody>
          <a:bodyPr vert="horz" wrap="square" lIns="648000" tIns="46800" rIns="90000" bIns="46800" numCol="1" anchor="ctr" anchorCtr="0" compatLnSpc="1">
            <a:prstTxWarp prst="textNoShape">
              <a:avLst/>
            </a:prstTxWarp>
            <a:scene3d>
              <a:camera prst="orthographicFront"/>
              <a:lightRig rig="threePt" dir="t"/>
            </a:scene3d>
            <a:sp3d extrusionH="57150">
              <a:bevelT w="12700" h="82550"/>
              <a:extrusionClr>
                <a:srgbClr val="002060"/>
              </a:extrusionClr>
            </a:sp3d>
          </a:bodyPr>
          <a:lstStyle>
            <a:defPPr>
              <a:defRPr lang="fr-FR"/>
            </a:defPPr>
            <a:lvl1pPr marL="0" algn="l" defTabSz="914400" rtl="0" eaLnBrk="1" latinLnBrk="0" hangingPunct="1">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B9963AD-68A0-4161-8A1A-A52483EEB60B}" type="slidenum">
              <a:rPr lang="fr-FR" altLang="fr-FR" smtClean="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rPr>
              <a:pPr>
                <a:defRPr/>
              </a:pPr>
              <a:t>99</a:t>
            </a:fld>
            <a:endParaRPr lang="fr-FR" altLang="fr-FR" dirty="0">
              <a:ln w="25400">
                <a:solidFill>
                  <a:schemeClr val="tx1"/>
                </a:solidFill>
              </a:ln>
              <a:solidFill>
                <a:schemeClr val="accent2">
                  <a:lumMod val="75000"/>
                </a:schemeClr>
              </a:solidFill>
              <a:effectLst>
                <a:glow rad="990600">
                  <a:schemeClr val="accent4">
                    <a:satMod val="175000"/>
                    <a:alpha val="40000"/>
                  </a:schemeClr>
                </a:glow>
                <a:outerShdw blurRad="50800" dist="38100" dir="10800000" algn="r" rotWithShape="0">
                  <a:schemeClr val="accent2">
                    <a:alpha val="40000"/>
                  </a:schemeClr>
                </a:outerShdw>
              </a:effectLst>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190" y="38654"/>
            <a:ext cx="934735" cy="641807"/>
          </a:xfrm>
          <a:prstGeom prst="rect">
            <a:avLst/>
          </a:prstGeom>
        </p:spPr>
      </p:pic>
      <p:sp>
        <p:nvSpPr>
          <p:cNvPr id="12" name="Rectangle 11"/>
          <p:cNvSpPr/>
          <p:nvPr/>
        </p:nvSpPr>
        <p:spPr>
          <a:xfrm>
            <a:off x="2938193" y="1244232"/>
            <a:ext cx="3671198" cy="461665"/>
          </a:xfrm>
          <a:prstGeom prst="rect">
            <a:avLst/>
          </a:prstGeom>
          <a:noFill/>
        </p:spPr>
        <p:txBody>
          <a:bodyPr wrap="none" lIns="91440" tIns="45720" rIns="91440" bIns="45720">
            <a:spAutoFit/>
          </a:bodyPr>
          <a:lstStyle/>
          <a:p>
            <a:pPr algn="ctr"/>
            <a:r>
              <a:rPr lang="fr-FR" sz="2400" b="1" dirty="0">
                <a:ln w="1905"/>
                <a:gradFill>
                  <a:gsLst>
                    <a:gs pos="0">
                      <a:srgbClr val="2D2DB9">
                        <a:shade val="20000"/>
                        <a:satMod val="200000"/>
                      </a:srgbClr>
                    </a:gs>
                    <a:gs pos="78000">
                      <a:srgbClr val="2D2DB9">
                        <a:tint val="90000"/>
                        <a:shade val="89000"/>
                        <a:satMod val="220000"/>
                      </a:srgbClr>
                    </a:gs>
                    <a:gs pos="100000">
                      <a:srgbClr val="2D2DB9">
                        <a:tint val="12000"/>
                        <a:satMod val="255000"/>
                      </a:srgbClr>
                    </a:gs>
                  </a:gsLst>
                  <a:lin ang="5400000"/>
                </a:gradFill>
                <a:effectLst>
                  <a:innerShdw blurRad="69850" dist="43180" dir="5400000">
                    <a:srgbClr val="000000">
                      <a:alpha val="65000"/>
                    </a:srgbClr>
                  </a:innerShdw>
                </a:effectLst>
              </a:rPr>
              <a:t>CSS POSITIONNEMENT</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05896"/>
            <a:ext cx="8136904" cy="438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9301358"/>
      </p:ext>
    </p:extLst>
  </p:cSld>
  <p:clrMapOvr>
    <a:masterClrMapping/>
  </p:clrMapOvr>
</p:sld>
</file>

<file path=ppt/theme/theme1.xml><?xml version="1.0" encoding="utf-8"?>
<a:theme xmlns:a="http://schemas.openxmlformats.org/drawingml/2006/main" name="1_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hème Offic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fr-F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fr-F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hèm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hèm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hèm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32662</TotalTime>
  <Words>3721</Words>
  <Application>Microsoft Office PowerPoint</Application>
  <PresentationFormat>Affichage à l'écran (4:3)</PresentationFormat>
  <Paragraphs>748</Paragraphs>
  <Slides>172</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172</vt:i4>
      </vt:variant>
    </vt:vector>
  </HeadingPairs>
  <TitlesOfParts>
    <vt:vector size="180" baseType="lpstr">
      <vt:lpstr>Arial Unicode MS</vt:lpstr>
      <vt:lpstr>Microsoft YaHei</vt:lpstr>
      <vt:lpstr>Arial</vt:lpstr>
      <vt:lpstr>Calibri</vt:lpstr>
      <vt:lpstr>Tahoma</vt:lpstr>
      <vt:lpstr>Times New Roman</vt:lpstr>
      <vt:lpstr>Verdana</vt:lpstr>
      <vt:lpstr>1_Thème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vincent</dc:creator>
  <cp:lastModifiedBy>Vincent Seguier</cp:lastModifiedBy>
  <cp:revision>224</cp:revision>
  <dcterms:created xsi:type="dcterms:W3CDTF">2018-09-18T16:31:26Z</dcterms:created>
  <dcterms:modified xsi:type="dcterms:W3CDTF">2021-01-11T10:47:22Z</dcterms:modified>
</cp:coreProperties>
</file>